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Poppins" panose="020B0604020202020204" charset="0"/>
      <p:regular r:id="rId16"/>
    </p:embeddedFont>
    <p:embeddedFont>
      <p:font typeface="League Spartan" panose="020B0604020202020204" charset="0"/>
      <p:regular r:id="rId17"/>
    </p:embeddedFont>
    <p:embeddedFont>
      <p:font typeface="Poppins Bold" panose="020B0604020202020204" charset="0"/>
      <p:regular r:id="rId18"/>
    </p:embeddedFon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9" d="100"/>
          <a:sy n="69" d="100"/>
        </p:scale>
        <p:origin x="83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29.03.2024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29.03.2024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29.03.2024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29.03.2024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https://www.facebook.com/ProgettoCrescereErasmus?__cft__%5b0%5d=AZVJvoDGKIlSEkvf9Q5dQaSFt5LRDzTxHU7fRghX9s9jSl6r1pFhG6aVK8RKaWjVLOfIdXkJG_yMV_fWsOETKV_-aHJGS00QnUZWXGyaom2wm2uVxQTjDxqSoItZnQ_RZJngxwdQBcE_oIKhFd4XJwSbjVcpVYK8ZOKHFuA1ht4AutJEsmHIHYusIoonae04L1o&amp;__tn__=-%5dK-R"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8.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4.svg"/><Relationship Id="rId4" Type="http://schemas.openxmlformats.org/officeDocument/2006/relationships/image" Target="../media/image11.png"/><Relationship Id="rId9"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sp>
      <p:sp>
        <p:nvSpPr>
          <p:cNvPr id="3" name="Freeform 3"/>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997" t="-9850" b="-9850"/>
            </a:stretch>
          </a:blipFill>
        </p:spPr>
      </p:sp>
      <p:grpSp>
        <p:nvGrpSpPr>
          <p:cNvPr id="4" name="Group 4"/>
          <p:cNvGrpSpPr/>
          <p:nvPr/>
        </p:nvGrpSpPr>
        <p:grpSpPr>
          <a:xfrm rot="-1801313">
            <a:off x="7944412" y="2305957"/>
            <a:ext cx="1603602" cy="9552208"/>
            <a:chOff x="0" y="0"/>
            <a:chExt cx="422348" cy="2515808"/>
          </a:xfrm>
        </p:grpSpPr>
        <p:sp>
          <p:nvSpPr>
            <p:cNvPr id="5" name="Freeform 5"/>
            <p:cNvSpPr/>
            <p:nvPr/>
          </p:nvSpPr>
          <p:spPr>
            <a:xfrm>
              <a:off x="0" y="0"/>
              <a:ext cx="422348" cy="2515808"/>
            </a:xfrm>
            <a:custGeom>
              <a:avLst/>
              <a:gdLst/>
              <a:ahLst/>
              <a:cxnLst/>
              <a:rect l="l" t="t" r="r" b="b"/>
              <a:pathLst>
                <a:path w="422348" h="2515808">
                  <a:moveTo>
                    <a:pt x="0" y="0"/>
                  </a:moveTo>
                  <a:lnTo>
                    <a:pt x="422348" y="0"/>
                  </a:lnTo>
                  <a:lnTo>
                    <a:pt x="422348" y="2515808"/>
                  </a:lnTo>
                  <a:lnTo>
                    <a:pt x="0" y="2515808"/>
                  </a:lnTo>
                  <a:close/>
                </a:path>
              </a:pathLst>
            </a:custGeom>
            <a:solidFill>
              <a:srgbClr val="FFBC00"/>
            </a:solidFill>
          </p:spPr>
        </p:sp>
        <p:sp>
          <p:nvSpPr>
            <p:cNvPr id="6" name="TextBox 6"/>
            <p:cNvSpPr txBox="1"/>
            <p:nvPr/>
          </p:nvSpPr>
          <p:spPr>
            <a:xfrm>
              <a:off x="0" y="-57150"/>
              <a:ext cx="422348" cy="2572958"/>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rot="-1801313">
            <a:off x="16945529" y="-2609268"/>
            <a:ext cx="1603602" cy="5817991"/>
            <a:chOff x="0" y="0"/>
            <a:chExt cx="422348" cy="1532310"/>
          </a:xfrm>
        </p:grpSpPr>
        <p:sp>
          <p:nvSpPr>
            <p:cNvPr id="8" name="Freeform 8"/>
            <p:cNvSpPr/>
            <p:nvPr/>
          </p:nvSpPr>
          <p:spPr>
            <a:xfrm>
              <a:off x="0" y="0"/>
              <a:ext cx="422348" cy="1532310"/>
            </a:xfrm>
            <a:custGeom>
              <a:avLst/>
              <a:gdLst/>
              <a:ahLst/>
              <a:cxnLst/>
              <a:rect l="l" t="t" r="r" b="b"/>
              <a:pathLst>
                <a:path w="422348" h="1532310">
                  <a:moveTo>
                    <a:pt x="0" y="0"/>
                  </a:moveTo>
                  <a:lnTo>
                    <a:pt x="422348" y="0"/>
                  </a:lnTo>
                  <a:lnTo>
                    <a:pt x="422348" y="1532310"/>
                  </a:lnTo>
                  <a:lnTo>
                    <a:pt x="0" y="1532310"/>
                  </a:lnTo>
                  <a:close/>
                </a:path>
              </a:pathLst>
            </a:custGeom>
            <a:solidFill>
              <a:srgbClr val="FFBC00"/>
            </a:solidFill>
          </p:spPr>
        </p:sp>
        <p:sp>
          <p:nvSpPr>
            <p:cNvPr id="9" name="TextBox 9"/>
            <p:cNvSpPr txBox="1"/>
            <p:nvPr/>
          </p:nvSpPr>
          <p:spPr>
            <a:xfrm>
              <a:off x="0" y="-57150"/>
              <a:ext cx="422348" cy="158946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rot="1323218">
            <a:off x="-260294" y="-2499941"/>
            <a:ext cx="9329309" cy="13900928"/>
            <a:chOff x="0" y="0"/>
            <a:chExt cx="640025" cy="953655"/>
          </a:xfrm>
        </p:grpSpPr>
        <p:sp>
          <p:nvSpPr>
            <p:cNvPr id="11" name="Freeform 11"/>
            <p:cNvSpPr/>
            <p:nvPr/>
          </p:nvSpPr>
          <p:spPr>
            <a:xfrm>
              <a:off x="0" y="0"/>
              <a:ext cx="640025" cy="953655"/>
            </a:xfrm>
            <a:custGeom>
              <a:avLst/>
              <a:gdLst/>
              <a:ahLst/>
              <a:cxnLst/>
              <a:rect l="l" t="t" r="r" b="b"/>
              <a:pathLst>
                <a:path w="640025" h="953655">
                  <a:moveTo>
                    <a:pt x="203200" y="0"/>
                  </a:moveTo>
                  <a:lnTo>
                    <a:pt x="640025" y="0"/>
                  </a:lnTo>
                  <a:lnTo>
                    <a:pt x="436825" y="953655"/>
                  </a:lnTo>
                  <a:lnTo>
                    <a:pt x="0" y="953655"/>
                  </a:lnTo>
                  <a:lnTo>
                    <a:pt x="203200" y="0"/>
                  </a:lnTo>
                  <a:close/>
                </a:path>
              </a:pathLst>
            </a:custGeom>
            <a:solidFill>
              <a:srgbClr val="003D60"/>
            </a:solidFill>
          </p:spPr>
        </p:sp>
        <p:sp>
          <p:nvSpPr>
            <p:cNvPr id="12" name="TextBox 12"/>
            <p:cNvSpPr txBox="1"/>
            <p:nvPr/>
          </p:nvSpPr>
          <p:spPr>
            <a:xfrm>
              <a:off x="101600" y="-57150"/>
              <a:ext cx="436825" cy="1010805"/>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rot="-7234808">
            <a:off x="-545671" y="4853273"/>
            <a:ext cx="16230600" cy="770953"/>
          </a:xfrm>
          <a:custGeom>
            <a:avLst/>
            <a:gdLst/>
            <a:ahLst/>
            <a:cxnLst/>
            <a:rect l="l" t="t" r="r" b="b"/>
            <a:pathLst>
              <a:path w="16230600" h="770953">
                <a:moveTo>
                  <a:pt x="0" y="0"/>
                </a:moveTo>
                <a:lnTo>
                  <a:pt x="16230600" y="0"/>
                </a:lnTo>
                <a:lnTo>
                  <a:pt x="16230600" y="770954"/>
                </a:lnTo>
                <a:lnTo>
                  <a:pt x="0" y="770954"/>
                </a:lnTo>
                <a:lnTo>
                  <a:pt x="0" y="0"/>
                </a:lnTo>
                <a:close/>
              </a:path>
            </a:pathLst>
          </a:custGeom>
          <a:blipFill>
            <a:blip r:embed="rId3">
              <a:alphaModFix amt="52000"/>
            </a:blip>
            <a:stretch>
              <a:fillRect/>
            </a:stretch>
          </a:blipFill>
        </p:spPr>
      </p:sp>
      <p:grpSp>
        <p:nvGrpSpPr>
          <p:cNvPr id="14" name="Group 14"/>
          <p:cNvGrpSpPr>
            <a:grpSpLocks noChangeAspect="1"/>
          </p:cNvGrpSpPr>
          <p:nvPr/>
        </p:nvGrpSpPr>
        <p:grpSpPr>
          <a:xfrm>
            <a:off x="491547" y="0"/>
            <a:ext cx="10341615" cy="10508652"/>
            <a:chOff x="0" y="0"/>
            <a:chExt cx="5765800" cy="5858929"/>
          </a:xfrm>
        </p:grpSpPr>
        <p:sp>
          <p:nvSpPr>
            <p:cNvPr id="15" name="Freeform 15"/>
            <p:cNvSpPr/>
            <p:nvPr/>
          </p:nvSpPr>
          <p:spPr>
            <a:xfrm>
              <a:off x="0" y="0"/>
              <a:ext cx="5765800" cy="5858891"/>
            </a:xfrm>
            <a:custGeom>
              <a:avLst/>
              <a:gdLst/>
              <a:ahLst/>
              <a:cxnLst/>
              <a:rect l="l" t="t" r="r" b="b"/>
              <a:pathLst>
                <a:path w="5765800" h="5858891">
                  <a:moveTo>
                    <a:pt x="0" y="0"/>
                  </a:moveTo>
                  <a:lnTo>
                    <a:pt x="0" y="5858891"/>
                  </a:lnTo>
                  <a:lnTo>
                    <a:pt x="5765800" y="5858891"/>
                  </a:lnTo>
                  <a:lnTo>
                    <a:pt x="2235200" y="0"/>
                  </a:lnTo>
                  <a:close/>
                </a:path>
              </a:pathLst>
            </a:custGeom>
            <a:blipFill>
              <a:blip r:embed="rId4"/>
              <a:stretch>
                <a:fillRect l="-41544" r="-41544"/>
              </a:stretch>
            </a:blipFill>
          </p:spPr>
        </p:sp>
      </p:grpSp>
      <p:grpSp>
        <p:nvGrpSpPr>
          <p:cNvPr id="16" name="Group 16"/>
          <p:cNvGrpSpPr/>
          <p:nvPr/>
        </p:nvGrpSpPr>
        <p:grpSpPr>
          <a:xfrm rot="-1801313">
            <a:off x="-1212776" y="4436810"/>
            <a:ext cx="2060748" cy="7889373"/>
            <a:chOff x="0" y="0"/>
            <a:chExt cx="542748" cy="2077860"/>
          </a:xfrm>
        </p:grpSpPr>
        <p:sp>
          <p:nvSpPr>
            <p:cNvPr id="17" name="Freeform 17"/>
            <p:cNvSpPr/>
            <p:nvPr/>
          </p:nvSpPr>
          <p:spPr>
            <a:xfrm>
              <a:off x="0" y="0"/>
              <a:ext cx="542748" cy="2077860"/>
            </a:xfrm>
            <a:custGeom>
              <a:avLst/>
              <a:gdLst/>
              <a:ahLst/>
              <a:cxnLst/>
              <a:rect l="l" t="t" r="r" b="b"/>
              <a:pathLst>
                <a:path w="542748" h="2077860">
                  <a:moveTo>
                    <a:pt x="0" y="0"/>
                  </a:moveTo>
                  <a:lnTo>
                    <a:pt x="542748" y="0"/>
                  </a:lnTo>
                  <a:lnTo>
                    <a:pt x="542748" y="2077860"/>
                  </a:lnTo>
                  <a:lnTo>
                    <a:pt x="0" y="2077860"/>
                  </a:lnTo>
                  <a:close/>
                </a:path>
              </a:pathLst>
            </a:custGeom>
            <a:solidFill>
              <a:srgbClr val="003D60"/>
            </a:solidFill>
          </p:spPr>
        </p:sp>
        <p:sp>
          <p:nvSpPr>
            <p:cNvPr id="18" name="TextBox 18"/>
            <p:cNvSpPr txBox="1"/>
            <p:nvPr/>
          </p:nvSpPr>
          <p:spPr>
            <a:xfrm>
              <a:off x="0" y="-57150"/>
              <a:ext cx="542748" cy="2135010"/>
            </a:xfrm>
            <a:prstGeom prst="rect">
              <a:avLst/>
            </a:prstGeom>
          </p:spPr>
          <p:txBody>
            <a:bodyPr lIns="50800" tIns="50800" rIns="50800" bIns="50800" rtlCol="0" anchor="ctr"/>
            <a:lstStyle/>
            <a:p>
              <a:pPr algn="ctr">
                <a:lnSpc>
                  <a:spcPts val="2659"/>
                </a:lnSpc>
              </a:pPr>
              <a:endParaRPr/>
            </a:p>
          </p:txBody>
        </p:sp>
      </p:grpSp>
      <p:sp>
        <p:nvSpPr>
          <p:cNvPr id="19" name="Freeform 19"/>
          <p:cNvSpPr/>
          <p:nvPr/>
        </p:nvSpPr>
        <p:spPr>
          <a:xfrm rot="-3131416">
            <a:off x="-4080653" y="2120145"/>
            <a:ext cx="12285790" cy="583575"/>
          </a:xfrm>
          <a:custGeom>
            <a:avLst/>
            <a:gdLst/>
            <a:ahLst/>
            <a:cxnLst/>
            <a:rect l="l" t="t" r="r" b="b"/>
            <a:pathLst>
              <a:path w="12285790" h="583575">
                <a:moveTo>
                  <a:pt x="0" y="0"/>
                </a:moveTo>
                <a:lnTo>
                  <a:pt x="12285790" y="0"/>
                </a:lnTo>
                <a:lnTo>
                  <a:pt x="12285790" y="583575"/>
                </a:lnTo>
                <a:lnTo>
                  <a:pt x="0" y="583575"/>
                </a:lnTo>
                <a:lnTo>
                  <a:pt x="0" y="0"/>
                </a:lnTo>
                <a:close/>
              </a:path>
            </a:pathLst>
          </a:custGeom>
          <a:blipFill>
            <a:blip r:embed="rId3">
              <a:alphaModFix amt="65000"/>
            </a:blip>
            <a:stretch>
              <a:fillRect/>
            </a:stretch>
          </a:blipFill>
        </p:spPr>
      </p:sp>
      <p:grpSp>
        <p:nvGrpSpPr>
          <p:cNvPr id="20" name="Group 20"/>
          <p:cNvGrpSpPr/>
          <p:nvPr/>
        </p:nvGrpSpPr>
        <p:grpSpPr>
          <a:xfrm rot="2252587">
            <a:off x="-1105257" y="-2239445"/>
            <a:ext cx="3086100" cy="7845843"/>
            <a:chOff x="0" y="0"/>
            <a:chExt cx="812800" cy="2066395"/>
          </a:xfrm>
        </p:grpSpPr>
        <p:sp>
          <p:nvSpPr>
            <p:cNvPr id="21" name="Freeform 21"/>
            <p:cNvSpPr/>
            <p:nvPr/>
          </p:nvSpPr>
          <p:spPr>
            <a:xfrm>
              <a:off x="0" y="0"/>
              <a:ext cx="812800" cy="2066395"/>
            </a:xfrm>
            <a:custGeom>
              <a:avLst/>
              <a:gdLst/>
              <a:ahLst/>
              <a:cxnLst/>
              <a:rect l="l" t="t" r="r" b="b"/>
              <a:pathLst>
                <a:path w="812800" h="2066395">
                  <a:moveTo>
                    <a:pt x="0" y="0"/>
                  </a:moveTo>
                  <a:lnTo>
                    <a:pt x="812800" y="0"/>
                  </a:lnTo>
                  <a:lnTo>
                    <a:pt x="812800" y="2066395"/>
                  </a:lnTo>
                  <a:lnTo>
                    <a:pt x="0" y="2066395"/>
                  </a:lnTo>
                  <a:close/>
                </a:path>
              </a:pathLst>
            </a:custGeom>
            <a:solidFill>
              <a:srgbClr val="FFBC00"/>
            </a:solidFill>
          </p:spPr>
        </p:sp>
        <p:sp>
          <p:nvSpPr>
            <p:cNvPr id="22" name="TextBox 22"/>
            <p:cNvSpPr txBox="1"/>
            <p:nvPr/>
          </p:nvSpPr>
          <p:spPr>
            <a:xfrm>
              <a:off x="0" y="-57150"/>
              <a:ext cx="812800" cy="2123545"/>
            </a:xfrm>
            <a:prstGeom prst="rect">
              <a:avLst/>
            </a:prstGeom>
          </p:spPr>
          <p:txBody>
            <a:bodyPr lIns="50800" tIns="50800" rIns="50800" bIns="50800" rtlCol="0" anchor="ctr"/>
            <a:lstStyle/>
            <a:p>
              <a:pPr algn="ctr">
                <a:lnSpc>
                  <a:spcPts val="2659"/>
                </a:lnSpc>
              </a:pPr>
              <a:endParaRPr/>
            </a:p>
          </p:txBody>
        </p:sp>
      </p:grpSp>
      <p:sp>
        <p:nvSpPr>
          <p:cNvPr id="23" name="Freeform 23"/>
          <p:cNvSpPr/>
          <p:nvPr/>
        </p:nvSpPr>
        <p:spPr>
          <a:xfrm>
            <a:off x="13185865" y="299728"/>
            <a:ext cx="1450753" cy="966564"/>
          </a:xfrm>
          <a:custGeom>
            <a:avLst/>
            <a:gdLst/>
            <a:ahLst/>
            <a:cxnLst/>
            <a:rect l="l" t="t" r="r" b="b"/>
            <a:pathLst>
              <a:path w="1450753" h="966564">
                <a:moveTo>
                  <a:pt x="0" y="0"/>
                </a:moveTo>
                <a:lnTo>
                  <a:pt x="1450754" y="0"/>
                </a:lnTo>
                <a:lnTo>
                  <a:pt x="1450754" y="966564"/>
                </a:lnTo>
                <a:lnTo>
                  <a:pt x="0" y="966564"/>
                </a:lnTo>
                <a:lnTo>
                  <a:pt x="0" y="0"/>
                </a:lnTo>
                <a:close/>
              </a:path>
            </a:pathLst>
          </a:custGeom>
          <a:blipFill>
            <a:blip r:embed="rId5"/>
            <a:stretch>
              <a:fillRect/>
            </a:stretch>
          </a:blipFill>
        </p:spPr>
      </p:sp>
      <p:sp>
        <p:nvSpPr>
          <p:cNvPr id="24" name="TextBox 24"/>
          <p:cNvSpPr txBox="1"/>
          <p:nvPr/>
        </p:nvSpPr>
        <p:spPr>
          <a:xfrm>
            <a:off x="10072970" y="1649595"/>
            <a:ext cx="7676544" cy="1353185"/>
          </a:xfrm>
          <a:prstGeom prst="rect">
            <a:avLst/>
          </a:prstGeom>
        </p:spPr>
        <p:txBody>
          <a:bodyPr lIns="0" tIns="0" rIns="0" bIns="0" rtlCol="0" anchor="t">
            <a:spAutoFit/>
          </a:bodyPr>
          <a:lstStyle/>
          <a:p>
            <a:pPr>
              <a:lnSpc>
                <a:spcPts val="3640"/>
              </a:lnSpc>
            </a:pPr>
            <a:r>
              <a:rPr lang="en-US" sz="2600">
                <a:solidFill>
                  <a:srgbClr val="000000"/>
                </a:solidFill>
                <a:latin typeface="League Spartan Bold"/>
              </a:rPr>
              <a:t>PROIECT ERASMUS+ "CONSORȚIU  LOCAL  </a:t>
            </a:r>
          </a:p>
          <a:p>
            <a:pPr>
              <a:lnSpc>
                <a:spcPts val="3640"/>
              </a:lnSpc>
            </a:pPr>
            <a:r>
              <a:rPr lang="en-US" sz="2600">
                <a:solidFill>
                  <a:srgbClr val="000000"/>
                </a:solidFill>
                <a:latin typeface="League Spartan Bold"/>
              </a:rPr>
              <a:t>PENTRU EDUCAȚIE  DE CALITATE - 2023"</a:t>
            </a:r>
          </a:p>
          <a:p>
            <a:pPr>
              <a:lnSpc>
                <a:spcPts val="3640"/>
              </a:lnSpc>
            </a:pPr>
            <a:r>
              <a:rPr lang="en-US" sz="2600">
                <a:solidFill>
                  <a:srgbClr val="000000"/>
                </a:solidFill>
                <a:latin typeface="League Spartan Bold"/>
              </a:rPr>
              <a:t>2023-1-RO01-KA121-SCH-000118189</a:t>
            </a:r>
          </a:p>
        </p:txBody>
      </p:sp>
      <p:sp>
        <p:nvSpPr>
          <p:cNvPr id="25" name="TextBox 25"/>
          <p:cNvSpPr txBox="1"/>
          <p:nvPr/>
        </p:nvSpPr>
        <p:spPr>
          <a:xfrm>
            <a:off x="10069111" y="4391176"/>
            <a:ext cx="8155558" cy="2014855"/>
          </a:xfrm>
          <a:prstGeom prst="rect">
            <a:avLst/>
          </a:prstGeom>
        </p:spPr>
        <p:txBody>
          <a:bodyPr lIns="0" tIns="0" rIns="0" bIns="0" rtlCol="0" anchor="t">
            <a:spAutoFit/>
          </a:bodyPr>
          <a:lstStyle/>
          <a:p>
            <a:pPr algn="just">
              <a:lnSpc>
                <a:spcPts val="8119"/>
              </a:lnSpc>
            </a:pPr>
            <a:r>
              <a:rPr lang="en-US" sz="5799">
                <a:solidFill>
                  <a:srgbClr val="000000"/>
                </a:solidFill>
                <a:latin typeface="League Spartan Bold"/>
              </a:rPr>
              <a:t>PRESCHOOL: WELCOME PARENTS</a:t>
            </a:r>
          </a:p>
        </p:txBody>
      </p:sp>
      <p:sp>
        <p:nvSpPr>
          <p:cNvPr id="26" name="TextBox 26"/>
          <p:cNvSpPr txBox="1"/>
          <p:nvPr/>
        </p:nvSpPr>
        <p:spPr>
          <a:xfrm>
            <a:off x="11337436" y="8348952"/>
            <a:ext cx="6598364" cy="1218564"/>
          </a:xfrm>
          <a:prstGeom prst="rect">
            <a:avLst/>
          </a:prstGeom>
        </p:spPr>
        <p:txBody>
          <a:bodyPr lIns="0" tIns="0" rIns="0" bIns="0" rtlCol="0" anchor="t">
            <a:spAutoFit/>
          </a:bodyPr>
          <a:lstStyle/>
          <a:p>
            <a:pPr algn="ctr">
              <a:lnSpc>
                <a:spcPts val="4760"/>
              </a:lnSpc>
            </a:pPr>
            <a:r>
              <a:rPr lang="en-US" sz="3400">
                <a:solidFill>
                  <a:srgbClr val="000000"/>
                </a:solidFill>
                <a:latin typeface="Poppins Bold"/>
              </a:rPr>
              <a:t> 04 -08 martie 2024</a:t>
            </a:r>
          </a:p>
          <a:p>
            <a:pPr algn="ctr">
              <a:lnSpc>
                <a:spcPts val="4760"/>
              </a:lnSpc>
            </a:pPr>
            <a:r>
              <a:rPr lang="en-US" sz="3400">
                <a:solidFill>
                  <a:srgbClr val="000000"/>
                </a:solidFill>
                <a:latin typeface="Poppins Bold"/>
              </a:rPr>
              <a:t>Reggio Emilia, Italia</a:t>
            </a:r>
          </a:p>
        </p:txBody>
      </p:sp>
      <p:sp>
        <p:nvSpPr>
          <p:cNvPr id="27" name="TextBox 27"/>
          <p:cNvSpPr txBox="1"/>
          <p:nvPr/>
        </p:nvSpPr>
        <p:spPr>
          <a:xfrm>
            <a:off x="14429683" y="802060"/>
            <a:ext cx="2335920" cy="358777"/>
          </a:xfrm>
          <a:prstGeom prst="rect">
            <a:avLst/>
          </a:prstGeom>
        </p:spPr>
        <p:txBody>
          <a:bodyPr lIns="0" tIns="0" rIns="0" bIns="0" rtlCol="0" anchor="t">
            <a:spAutoFit/>
          </a:bodyPr>
          <a:lstStyle/>
          <a:p>
            <a:pPr algn="ctr">
              <a:lnSpc>
                <a:spcPts val="2500"/>
              </a:lnSpc>
            </a:pPr>
            <a:r>
              <a:rPr lang="en-US" sz="2500">
                <a:solidFill>
                  <a:srgbClr val="000000"/>
                </a:solidFill>
                <a:latin typeface="Poppins Bold"/>
              </a:rPr>
              <a:t> ERASMUS+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sp>
      <p:sp>
        <p:nvSpPr>
          <p:cNvPr id="3" name="Freeform 3"/>
          <p:cNvSpPr/>
          <p:nvPr/>
        </p:nvSpPr>
        <p:spPr>
          <a:xfrm>
            <a:off x="0" y="0"/>
            <a:ext cx="18288000" cy="10271356"/>
          </a:xfrm>
          <a:custGeom>
            <a:avLst/>
            <a:gdLst/>
            <a:ahLst/>
            <a:cxnLst/>
            <a:rect l="l" t="t" r="r" b="b"/>
            <a:pathLst>
              <a:path w="18288000" h="10271356">
                <a:moveTo>
                  <a:pt x="0" y="0"/>
                </a:moveTo>
                <a:lnTo>
                  <a:pt x="18288000" y="0"/>
                </a:lnTo>
                <a:lnTo>
                  <a:pt x="18288000" y="10271356"/>
                </a:lnTo>
                <a:lnTo>
                  <a:pt x="0" y="10271356"/>
                </a:lnTo>
                <a:lnTo>
                  <a:pt x="0" y="0"/>
                </a:lnTo>
                <a:close/>
              </a:path>
            </a:pathLst>
          </a:custGeom>
          <a:blipFill>
            <a:blip r:embed="rId2"/>
            <a:stretch>
              <a:fillRect t="-9273" b="-9425"/>
            </a:stretch>
          </a:blipFill>
        </p:spPr>
      </p:sp>
      <p:grpSp>
        <p:nvGrpSpPr>
          <p:cNvPr id="4" name="Group 4"/>
          <p:cNvGrpSpPr/>
          <p:nvPr/>
        </p:nvGrpSpPr>
        <p:grpSpPr>
          <a:xfrm>
            <a:off x="12411300" y="1427597"/>
            <a:ext cx="2229333" cy="2229333"/>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sp>
        <p:sp>
          <p:nvSpPr>
            <p:cNvPr id="6" name="TextBox 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7" name="AutoShape 7"/>
          <p:cNvSpPr/>
          <p:nvPr/>
        </p:nvSpPr>
        <p:spPr>
          <a:xfrm rot="-7209650">
            <a:off x="13314796" y="6201860"/>
            <a:ext cx="1742998" cy="0"/>
          </a:xfrm>
          <a:prstGeom prst="line">
            <a:avLst/>
          </a:prstGeom>
          <a:ln w="95250" cap="flat">
            <a:solidFill>
              <a:srgbClr val="003D60"/>
            </a:solidFill>
            <a:prstDash val="solid"/>
            <a:headEnd type="none" w="sm" len="sm"/>
            <a:tailEnd type="none" w="sm" len="sm"/>
          </a:ln>
        </p:spPr>
      </p:sp>
      <p:grpSp>
        <p:nvGrpSpPr>
          <p:cNvPr id="8" name="Group 8"/>
          <p:cNvGrpSpPr/>
          <p:nvPr/>
        </p:nvGrpSpPr>
        <p:grpSpPr>
          <a:xfrm>
            <a:off x="14164258" y="6502358"/>
            <a:ext cx="2229333" cy="222933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sp>
        <p:sp>
          <p:nvSpPr>
            <p:cNvPr id="10" name="TextBox 1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11" name="AutoShape 11"/>
          <p:cNvSpPr/>
          <p:nvPr/>
        </p:nvSpPr>
        <p:spPr>
          <a:xfrm rot="-9999086">
            <a:off x="11850282" y="4958622"/>
            <a:ext cx="1188988" cy="0"/>
          </a:xfrm>
          <a:prstGeom prst="line">
            <a:avLst/>
          </a:prstGeom>
          <a:ln w="95250" cap="flat">
            <a:solidFill>
              <a:srgbClr val="003D60"/>
            </a:solidFill>
            <a:prstDash val="solid"/>
            <a:headEnd type="none" w="sm" len="sm"/>
            <a:tailEnd type="none" w="sm" len="sm"/>
          </a:ln>
        </p:spPr>
      </p:sp>
      <p:grpSp>
        <p:nvGrpSpPr>
          <p:cNvPr id="12" name="Group 12"/>
          <p:cNvGrpSpPr/>
          <p:nvPr/>
        </p:nvGrpSpPr>
        <p:grpSpPr>
          <a:xfrm>
            <a:off x="9765510" y="3656930"/>
            <a:ext cx="2229333" cy="222933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sp>
        <p:sp>
          <p:nvSpPr>
            <p:cNvPr id="14" name="TextBox 14"/>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15" name="AutoShape 15"/>
          <p:cNvSpPr/>
          <p:nvPr/>
        </p:nvSpPr>
        <p:spPr>
          <a:xfrm flipH="1">
            <a:off x="14437966" y="4775658"/>
            <a:ext cx="1042437" cy="234571"/>
          </a:xfrm>
          <a:prstGeom prst="line">
            <a:avLst/>
          </a:prstGeom>
          <a:ln w="95250" cap="flat">
            <a:solidFill>
              <a:srgbClr val="003D60"/>
            </a:solidFill>
            <a:prstDash val="solid"/>
            <a:headEnd type="none" w="sm" len="sm"/>
            <a:tailEnd type="none" w="sm" len="sm"/>
          </a:ln>
        </p:spPr>
      </p:sp>
      <p:grpSp>
        <p:nvGrpSpPr>
          <p:cNvPr id="16" name="Group 16"/>
          <p:cNvGrpSpPr/>
          <p:nvPr/>
        </p:nvGrpSpPr>
        <p:grpSpPr>
          <a:xfrm>
            <a:off x="15177522" y="3659893"/>
            <a:ext cx="2229333" cy="222933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19" name="AutoShape 19"/>
          <p:cNvSpPr/>
          <p:nvPr/>
        </p:nvSpPr>
        <p:spPr>
          <a:xfrm rot="-3587180">
            <a:off x="12045092" y="6191885"/>
            <a:ext cx="1742998" cy="0"/>
          </a:xfrm>
          <a:prstGeom prst="line">
            <a:avLst/>
          </a:prstGeom>
          <a:ln w="95250" cap="flat">
            <a:solidFill>
              <a:srgbClr val="003D60"/>
            </a:solidFill>
            <a:prstDash val="solid"/>
            <a:headEnd type="none" w="sm" len="sm"/>
            <a:tailEnd type="none" w="sm" len="sm"/>
          </a:ln>
        </p:spPr>
      </p:sp>
      <p:grpSp>
        <p:nvGrpSpPr>
          <p:cNvPr id="20" name="Group 20"/>
          <p:cNvGrpSpPr/>
          <p:nvPr/>
        </p:nvGrpSpPr>
        <p:grpSpPr>
          <a:xfrm>
            <a:off x="11125819" y="6630070"/>
            <a:ext cx="2229333" cy="2229333"/>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sp>
        <p:sp>
          <p:nvSpPr>
            <p:cNvPr id="22" name="TextBox 22"/>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23" name="AutoShape 23"/>
          <p:cNvSpPr/>
          <p:nvPr/>
        </p:nvSpPr>
        <p:spPr>
          <a:xfrm>
            <a:off x="13179219" y="3937003"/>
            <a:ext cx="655395" cy="95250"/>
          </a:xfrm>
          <a:prstGeom prst="line">
            <a:avLst/>
          </a:prstGeom>
          <a:ln w="95250" cap="flat">
            <a:solidFill>
              <a:srgbClr val="003D60"/>
            </a:solidFill>
            <a:prstDash val="solid"/>
            <a:headEnd type="none" w="sm" len="sm"/>
            <a:tailEnd type="none" w="sm" len="sm"/>
          </a:ln>
        </p:spPr>
      </p:sp>
      <p:grpSp>
        <p:nvGrpSpPr>
          <p:cNvPr id="24" name="Group 24"/>
          <p:cNvGrpSpPr/>
          <p:nvPr/>
        </p:nvGrpSpPr>
        <p:grpSpPr>
          <a:xfrm>
            <a:off x="12411900" y="4312325"/>
            <a:ext cx="2190032" cy="2190032"/>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3D60"/>
            </a:solidFill>
            <a:ln cap="sq">
              <a:noFill/>
              <a:prstDash val="solid"/>
              <a:miter/>
            </a:ln>
          </p:spPr>
        </p:sp>
        <p:sp>
          <p:nvSpPr>
            <p:cNvPr id="26" name="TextBox 2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27" name="TextBox 27"/>
          <p:cNvSpPr txBox="1"/>
          <p:nvPr/>
        </p:nvSpPr>
        <p:spPr>
          <a:xfrm>
            <a:off x="9942198" y="4473794"/>
            <a:ext cx="1875958" cy="509955"/>
          </a:xfrm>
          <a:prstGeom prst="rect">
            <a:avLst/>
          </a:prstGeom>
        </p:spPr>
        <p:txBody>
          <a:bodyPr lIns="0" tIns="0" rIns="0" bIns="0" rtlCol="0" anchor="t">
            <a:spAutoFit/>
          </a:bodyPr>
          <a:lstStyle/>
          <a:p>
            <a:pPr algn="ctr">
              <a:lnSpc>
                <a:spcPts val="3917"/>
              </a:lnSpc>
              <a:spcBef>
                <a:spcPct val="0"/>
              </a:spcBef>
            </a:pPr>
            <a:r>
              <a:rPr lang="en-US" sz="2798">
                <a:solidFill>
                  <a:srgbClr val="000000"/>
                </a:solidFill>
                <a:latin typeface="Poppins Bold"/>
              </a:rPr>
              <a:t>RĂBDARE</a:t>
            </a:r>
          </a:p>
        </p:txBody>
      </p:sp>
      <p:sp>
        <p:nvSpPr>
          <p:cNvPr id="28" name="TextBox 28"/>
          <p:cNvSpPr txBox="1"/>
          <p:nvPr/>
        </p:nvSpPr>
        <p:spPr>
          <a:xfrm>
            <a:off x="592935" y="3269755"/>
            <a:ext cx="8115300" cy="2916555"/>
          </a:xfrm>
          <a:prstGeom prst="rect">
            <a:avLst/>
          </a:prstGeom>
        </p:spPr>
        <p:txBody>
          <a:bodyPr lIns="0" tIns="0" rIns="0" bIns="0" rtlCol="0" anchor="t">
            <a:spAutoFit/>
          </a:bodyPr>
          <a:lstStyle/>
          <a:p>
            <a:pPr algn="just">
              <a:lnSpc>
                <a:spcPts val="4620"/>
              </a:lnSpc>
              <a:spcBef>
                <a:spcPct val="0"/>
              </a:spcBef>
            </a:pPr>
            <a:r>
              <a:rPr lang="en-US" sz="3300">
                <a:solidFill>
                  <a:srgbClr val="000000"/>
                </a:solidFill>
                <a:latin typeface="Poppins"/>
              </a:rPr>
              <a:t>În perioada de acomodare  adulții care susțin copiii trebuie să aibă în vedere două aspecte:</a:t>
            </a:r>
          </a:p>
          <a:p>
            <a:pPr algn="just">
              <a:lnSpc>
                <a:spcPts val="4620"/>
              </a:lnSpc>
              <a:spcBef>
                <a:spcPct val="0"/>
              </a:spcBef>
            </a:pPr>
            <a:r>
              <a:rPr lang="en-US" sz="3300">
                <a:solidFill>
                  <a:srgbClr val="000000"/>
                </a:solidFill>
                <a:latin typeface="Poppins"/>
              </a:rPr>
              <a:t>1. Ascultarea activă</a:t>
            </a:r>
          </a:p>
          <a:p>
            <a:pPr algn="just">
              <a:lnSpc>
                <a:spcPts val="4620"/>
              </a:lnSpc>
              <a:spcBef>
                <a:spcPct val="0"/>
              </a:spcBef>
            </a:pPr>
            <a:r>
              <a:rPr lang="en-US" sz="3300">
                <a:solidFill>
                  <a:srgbClr val="000000"/>
                </a:solidFill>
                <a:latin typeface="Poppins"/>
              </a:rPr>
              <a:t>2. Empatia</a:t>
            </a:r>
          </a:p>
        </p:txBody>
      </p:sp>
      <p:sp>
        <p:nvSpPr>
          <p:cNvPr id="29" name="TextBox 29"/>
          <p:cNvSpPr txBox="1"/>
          <p:nvPr/>
        </p:nvSpPr>
        <p:spPr>
          <a:xfrm>
            <a:off x="12411300" y="2344747"/>
            <a:ext cx="2229333" cy="509955"/>
          </a:xfrm>
          <a:prstGeom prst="rect">
            <a:avLst/>
          </a:prstGeom>
        </p:spPr>
        <p:txBody>
          <a:bodyPr lIns="0" tIns="0" rIns="0" bIns="0" rtlCol="0" anchor="t">
            <a:spAutoFit/>
          </a:bodyPr>
          <a:lstStyle/>
          <a:p>
            <a:pPr algn="ctr">
              <a:lnSpc>
                <a:spcPts val="3917"/>
              </a:lnSpc>
              <a:spcBef>
                <a:spcPct val="0"/>
              </a:spcBef>
            </a:pPr>
            <a:r>
              <a:rPr lang="en-US" sz="2798">
                <a:solidFill>
                  <a:srgbClr val="000000"/>
                </a:solidFill>
                <a:latin typeface="Poppins Bold"/>
              </a:rPr>
              <a:t>ACCEPTARE</a:t>
            </a:r>
          </a:p>
        </p:txBody>
      </p:sp>
      <p:sp>
        <p:nvSpPr>
          <p:cNvPr id="30" name="TextBox 30"/>
          <p:cNvSpPr txBox="1"/>
          <p:nvPr/>
        </p:nvSpPr>
        <p:spPr>
          <a:xfrm>
            <a:off x="15221058" y="4500274"/>
            <a:ext cx="2229333" cy="509955"/>
          </a:xfrm>
          <a:prstGeom prst="rect">
            <a:avLst/>
          </a:prstGeom>
        </p:spPr>
        <p:txBody>
          <a:bodyPr lIns="0" tIns="0" rIns="0" bIns="0" rtlCol="0" anchor="t">
            <a:spAutoFit/>
          </a:bodyPr>
          <a:lstStyle/>
          <a:p>
            <a:pPr algn="ctr">
              <a:lnSpc>
                <a:spcPts val="3917"/>
              </a:lnSpc>
              <a:spcBef>
                <a:spcPct val="0"/>
              </a:spcBef>
            </a:pPr>
            <a:r>
              <a:rPr lang="en-US" sz="2798">
                <a:solidFill>
                  <a:srgbClr val="000000"/>
                </a:solidFill>
                <a:latin typeface="Poppins Bold"/>
              </a:rPr>
              <a:t>ATENȚIE</a:t>
            </a:r>
          </a:p>
        </p:txBody>
      </p:sp>
      <p:sp>
        <p:nvSpPr>
          <p:cNvPr id="31" name="TextBox 31"/>
          <p:cNvSpPr txBox="1"/>
          <p:nvPr/>
        </p:nvSpPr>
        <p:spPr>
          <a:xfrm>
            <a:off x="11274600" y="7279781"/>
            <a:ext cx="1908876" cy="1005255"/>
          </a:xfrm>
          <a:prstGeom prst="rect">
            <a:avLst/>
          </a:prstGeom>
        </p:spPr>
        <p:txBody>
          <a:bodyPr lIns="0" tIns="0" rIns="0" bIns="0" rtlCol="0" anchor="t">
            <a:spAutoFit/>
          </a:bodyPr>
          <a:lstStyle/>
          <a:p>
            <a:pPr algn="ctr">
              <a:lnSpc>
                <a:spcPts val="3917"/>
              </a:lnSpc>
              <a:spcBef>
                <a:spcPct val="0"/>
              </a:spcBef>
            </a:pPr>
            <a:r>
              <a:rPr lang="en-US" sz="2798">
                <a:solidFill>
                  <a:srgbClr val="000000"/>
                </a:solidFill>
                <a:latin typeface="Poppins Bold"/>
              </a:rPr>
              <a:t>GRADUALITATE</a:t>
            </a:r>
          </a:p>
        </p:txBody>
      </p:sp>
      <p:grpSp>
        <p:nvGrpSpPr>
          <p:cNvPr id="32" name="Group 32"/>
          <p:cNvGrpSpPr/>
          <p:nvPr/>
        </p:nvGrpSpPr>
        <p:grpSpPr>
          <a:xfrm>
            <a:off x="-499604" y="9764278"/>
            <a:ext cx="19491312" cy="1014155"/>
            <a:chOff x="0" y="0"/>
            <a:chExt cx="5133514" cy="267103"/>
          </a:xfrm>
        </p:grpSpPr>
        <p:sp>
          <p:nvSpPr>
            <p:cNvPr id="33" name="Freeform 33"/>
            <p:cNvSpPr/>
            <p:nvPr/>
          </p:nvSpPr>
          <p:spPr>
            <a:xfrm>
              <a:off x="0" y="0"/>
              <a:ext cx="5133514" cy="267103"/>
            </a:xfrm>
            <a:custGeom>
              <a:avLst/>
              <a:gdLst/>
              <a:ahLst/>
              <a:cxnLst/>
              <a:rect l="l" t="t" r="r" b="b"/>
              <a:pathLst>
                <a:path w="5133514" h="267103">
                  <a:moveTo>
                    <a:pt x="0" y="0"/>
                  </a:moveTo>
                  <a:lnTo>
                    <a:pt x="5133514" y="0"/>
                  </a:lnTo>
                  <a:lnTo>
                    <a:pt x="5133514" y="267103"/>
                  </a:lnTo>
                  <a:lnTo>
                    <a:pt x="0" y="267103"/>
                  </a:lnTo>
                  <a:close/>
                </a:path>
              </a:pathLst>
            </a:custGeom>
            <a:solidFill>
              <a:srgbClr val="FFBC00"/>
            </a:solidFill>
          </p:spPr>
        </p:sp>
        <p:sp>
          <p:nvSpPr>
            <p:cNvPr id="34" name="TextBox 34"/>
            <p:cNvSpPr txBox="1"/>
            <p:nvPr/>
          </p:nvSpPr>
          <p:spPr>
            <a:xfrm>
              <a:off x="0" y="-57150"/>
              <a:ext cx="5133514" cy="324253"/>
            </a:xfrm>
            <a:prstGeom prst="rect">
              <a:avLst/>
            </a:prstGeom>
          </p:spPr>
          <p:txBody>
            <a:bodyPr lIns="50800" tIns="50800" rIns="50800" bIns="50800" rtlCol="0" anchor="ctr"/>
            <a:lstStyle/>
            <a:p>
              <a:pPr algn="ctr">
                <a:lnSpc>
                  <a:spcPts val="2659"/>
                </a:lnSpc>
              </a:pPr>
              <a:endParaRPr/>
            </a:p>
          </p:txBody>
        </p:sp>
      </p:grpSp>
      <p:sp>
        <p:nvSpPr>
          <p:cNvPr id="35" name="Freeform 35"/>
          <p:cNvSpPr/>
          <p:nvPr/>
        </p:nvSpPr>
        <p:spPr>
          <a:xfrm flipH="1">
            <a:off x="15701504" y="-690757"/>
            <a:ext cx="3840627" cy="5012238"/>
          </a:xfrm>
          <a:custGeom>
            <a:avLst/>
            <a:gdLst/>
            <a:ahLst/>
            <a:cxnLst/>
            <a:rect l="l" t="t" r="r" b="b"/>
            <a:pathLst>
              <a:path w="3840627" h="5012238">
                <a:moveTo>
                  <a:pt x="3840627" y="0"/>
                </a:moveTo>
                <a:lnTo>
                  <a:pt x="0" y="0"/>
                </a:lnTo>
                <a:lnTo>
                  <a:pt x="0" y="5012238"/>
                </a:lnTo>
                <a:lnTo>
                  <a:pt x="3840627" y="5012238"/>
                </a:lnTo>
                <a:lnTo>
                  <a:pt x="3840627"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6" name="TextBox 36"/>
          <p:cNvSpPr txBox="1"/>
          <p:nvPr/>
        </p:nvSpPr>
        <p:spPr>
          <a:xfrm>
            <a:off x="14496202" y="7319184"/>
            <a:ext cx="1565446" cy="1005255"/>
          </a:xfrm>
          <a:prstGeom prst="rect">
            <a:avLst/>
          </a:prstGeom>
        </p:spPr>
        <p:txBody>
          <a:bodyPr lIns="0" tIns="0" rIns="0" bIns="0" rtlCol="0" anchor="t">
            <a:spAutoFit/>
          </a:bodyPr>
          <a:lstStyle/>
          <a:p>
            <a:pPr algn="ctr">
              <a:lnSpc>
                <a:spcPts val="3917"/>
              </a:lnSpc>
              <a:spcBef>
                <a:spcPct val="0"/>
              </a:spcBef>
            </a:pPr>
            <a:r>
              <a:rPr lang="en-US" sz="2798">
                <a:solidFill>
                  <a:srgbClr val="000000"/>
                </a:solidFill>
                <a:latin typeface="Poppins Bold"/>
              </a:rPr>
              <a:t>ÎNCREDERE</a:t>
            </a:r>
          </a:p>
        </p:txBody>
      </p:sp>
      <p:sp>
        <p:nvSpPr>
          <p:cNvPr id="37" name="Freeform 37"/>
          <p:cNvSpPr/>
          <p:nvPr/>
        </p:nvSpPr>
        <p:spPr>
          <a:xfrm rot="559379">
            <a:off x="-891614" y="-1078522"/>
            <a:ext cx="3840627" cy="5012238"/>
          </a:xfrm>
          <a:custGeom>
            <a:avLst/>
            <a:gdLst/>
            <a:ahLst/>
            <a:cxnLst/>
            <a:rect l="l" t="t" r="r" b="b"/>
            <a:pathLst>
              <a:path w="3840627" h="5012238">
                <a:moveTo>
                  <a:pt x="0" y="0"/>
                </a:moveTo>
                <a:lnTo>
                  <a:pt x="3840628" y="0"/>
                </a:lnTo>
                <a:lnTo>
                  <a:pt x="3840628" y="5012238"/>
                </a:lnTo>
                <a:lnTo>
                  <a:pt x="0" y="501223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sp>
      <p:sp>
        <p:nvSpPr>
          <p:cNvPr id="3" name="Freeform 3"/>
          <p:cNvSpPr/>
          <p:nvPr/>
        </p:nvSpPr>
        <p:spPr>
          <a:xfrm>
            <a:off x="0" y="0"/>
            <a:ext cx="18288000" cy="10155014"/>
          </a:xfrm>
          <a:custGeom>
            <a:avLst/>
            <a:gdLst/>
            <a:ahLst/>
            <a:cxnLst/>
            <a:rect l="l" t="t" r="r" b="b"/>
            <a:pathLst>
              <a:path w="18288000" h="10155014">
                <a:moveTo>
                  <a:pt x="0" y="0"/>
                </a:moveTo>
                <a:lnTo>
                  <a:pt x="18288000" y="0"/>
                </a:lnTo>
                <a:lnTo>
                  <a:pt x="18288000" y="10155014"/>
                </a:lnTo>
                <a:lnTo>
                  <a:pt x="0" y="10155014"/>
                </a:lnTo>
                <a:lnTo>
                  <a:pt x="0" y="0"/>
                </a:lnTo>
                <a:close/>
              </a:path>
            </a:pathLst>
          </a:custGeom>
          <a:blipFill>
            <a:blip r:embed="rId2"/>
            <a:stretch>
              <a:fillRect t="-9379" b="-10679"/>
            </a:stretch>
          </a:blipFill>
        </p:spPr>
      </p:sp>
      <p:grpSp>
        <p:nvGrpSpPr>
          <p:cNvPr id="4" name="Group 4"/>
          <p:cNvGrpSpPr/>
          <p:nvPr/>
        </p:nvGrpSpPr>
        <p:grpSpPr>
          <a:xfrm>
            <a:off x="5811140" y="4321481"/>
            <a:ext cx="6598444" cy="1876990"/>
            <a:chOff x="0" y="0"/>
            <a:chExt cx="1737862" cy="494351"/>
          </a:xfrm>
        </p:grpSpPr>
        <p:sp>
          <p:nvSpPr>
            <p:cNvPr id="5" name="Freeform 5"/>
            <p:cNvSpPr/>
            <p:nvPr/>
          </p:nvSpPr>
          <p:spPr>
            <a:xfrm>
              <a:off x="0" y="0"/>
              <a:ext cx="1737862" cy="494351"/>
            </a:xfrm>
            <a:custGeom>
              <a:avLst/>
              <a:gdLst/>
              <a:ahLst/>
              <a:cxnLst/>
              <a:rect l="l" t="t" r="r" b="b"/>
              <a:pathLst>
                <a:path w="1737862" h="494351">
                  <a:moveTo>
                    <a:pt x="107943" y="0"/>
                  </a:moveTo>
                  <a:lnTo>
                    <a:pt x="1629919" y="0"/>
                  </a:lnTo>
                  <a:cubicBezTo>
                    <a:pt x="1658547" y="0"/>
                    <a:pt x="1686003" y="11373"/>
                    <a:pt x="1706246" y="31616"/>
                  </a:cubicBezTo>
                  <a:cubicBezTo>
                    <a:pt x="1726489" y="51859"/>
                    <a:pt x="1737862" y="79315"/>
                    <a:pt x="1737862" y="107943"/>
                  </a:cubicBezTo>
                  <a:lnTo>
                    <a:pt x="1737862" y="386408"/>
                  </a:lnTo>
                  <a:cubicBezTo>
                    <a:pt x="1737862" y="415036"/>
                    <a:pt x="1726489" y="442492"/>
                    <a:pt x="1706246" y="462736"/>
                  </a:cubicBezTo>
                  <a:cubicBezTo>
                    <a:pt x="1686003" y="482979"/>
                    <a:pt x="1658547" y="494351"/>
                    <a:pt x="1629919" y="494351"/>
                  </a:cubicBezTo>
                  <a:lnTo>
                    <a:pt x="107943" y="494351"/>
                  </a:lnTo>
                  <a:cubicBezTo>
                    <a:pt x="48328" y="494351"/>
                    <a:pt x="0" y="446024"/>
                    <a:pt x="0" y="386408"/>
                  </a:cubicBezTo>
                  <a:lnTo>
                    <a:pt x="0" y="107943"/>
                  </a:lnTo>
                  <a:cubicBezTo>
                    <a:pt x="0" y="79315"/>
                    <a:pt x="11373" y="51859"/>
                    <a:pt x="31616" y="31616"/>
                  </a:cubicBezTo>
                  <a:cubicBezTo>
                    <a:pt x="51859" y="11373"/>
                    <a:pt x="79315" y="0"/>
                    <a:pt x="107943" y="0"/>
                  </a:cubicBezTo>
                  <a:close/>
                </a:path>
              </a:pathLst>
            </a:custGeom>
            <a:solidFill>
              <a:srgbClr val="FFBC00"/>
            </a:solidFill>
          </p:spPr>
        </p:sp>
        <p:sp>
          <p:nvSpPr>
            <p:cNvPr id="6" name="TextBox 6"/>
            <p:cNvSpPr txBox="1"/>
            <p:nvPr/>
          </p:nvSpPr>
          <p:spPr>
            <a:xfrm>
              <a:off x="0" y="-57150"/>
              <a:ext cx="1737862" cy="551501"/>
            </a:xfrm>
            <a:prstGeom prst="rect">
              <a:avLst/>
            </a:prstGeom>
          </p:spPr>
          <p:txBody>
            <a:bodyPr lIns="50800" tIns="50800" rIns="50800" bIns="50800" rtlCol="0" anchor="ctr"/>
            <a:lstStyle/>
            <a:p>
              <a:pPr algn="ctr">
                <a:lnSpc>
                  <a:spcPts val="2659"/>
                </a:lnSpc>
              </a:pPr>
              <a:endParaRPr/>
            </a:p>
            <a:p>
              <a:pPr algn="ctr">
                <a:lnSpc>
                  <a:spcPts val="2659"/>
                </a:lnSpc>
              </a:pPr>
              <a:r>
                <a:rPr lang="en-US" sz="1899">
                  <a:solidFill>
                    <a:srgbClr val="FFFFFF"/>
                  </a:solidFill>
                  <a:latin typeface="Poppins Bold"/>
                </a:rPr>
                <a:t>Școala -familie </a:t>
              </a:r>
            </a:p>
          </p:txBody>
        </p:sp>
      </p:grpSp>
      <p:sp>
        <p:nvSpPr>
          <p:cNvPr id="7" name="Freeform 7"/>
          <p:cNvSpPr/>
          <p:nvPr/>
        </p:nvSpPr>
        <p:spPr>
          <a:xfrm>
            <a:off x="-1254131" y="-690757"/>
            <a:ext cx="3840627" cy="5012238"/>
          </a:xfrm>
          <a:custGeom>
            <a:avLst/>
            <a:gdLst/>
            <a:ahLst/>
            <a:cxnLst/>
            <a:rect l="l" t="t" r="r" b="b"/>
            <a:pathLst>
              <a:path w="3840627" h="5012238">
                <a:moveTo>
                  <a:pt x="0" y="0"/>
                </a:moveTo>
                <a:lnTo>
                  <a:pt x="3840627" y="0"/>
                </a:lnTo>
                <a:lnTo>
                  <a:pt x="3840627" y="5012238"/>
                </a:lnTo>
                <a:lnTo>
                  <a:pt x="0" y="501223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flipH="1">
            <a:off x="15701504" y="-690757"/>
            <a:ext cx="3840627" cy="5012238"/>
          </a:xfrm>
          <a:custGeom>
            <a:avLst/>
            <a:gdLst/>
            <a:ahLst/>
            <a:cxnLst/>
            <a:rect l="l" t="t" r="r" b="b"/>
            <a:pathLst>
              <a:path w="3840627" h="5012238">
                <a:moveTo>
                  <a:pt x="3840627" y="0"/>
                </a:moveTo>
                <a:lnTo>
                  <a:pt x="0" y="0"/>
                </a:lnTo>
                <a:lnTo>
                  <a:pt x="0" y="5012238"/>
                </a:lnTo>
                <a:lnTo>
                  <a:pt x="3840627" y="5012238"/>
                </a:lnTo>
                <a:lnTo>
                  <a:pt x="3840627"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9" name="Group 9"/>
          <p:cNvGrpSpPr/>
          <p:nvPr/>
        </p:nvGrpSpPr>
        <p:grpSpPr>
          <a:xfrm>
            <a:off x="-499604" y="9597133"/>
            <a:ext cx="19491312" cy="1115761"/>
            <a:chOff x="0" y="0"/>
            <a:chExt cx="5133514" cy="293863"/>
          </a:xfrm>
        </p:grpSpPr>
        <p:sp>
          <p:nvSpPr>
            <p:cNvPr id="10" name="Freeform 10"/>
            <p:cNvSpPr/>
            <p:nvPr/>
          </p:nvSpPr>
          <p:spPr>
            <a:xfrm>
              <a:off x="0" y="0"/>
              <a:ext cx="5133514" cy="293863"/>
            </a:xfrm>
            <a:custGeom>
              <a:avLst/>
              <a:gdLst/>
              <a:ahLst/>
              <a:cxnLst/>
              <a:rect l="l" t="t" r="r" b="b"/>
              <a:pathLst>
                <a:path w="5133514" h="293863">
                  <a:moveTo>
                    <a:pt x="0" y="0"/>
                  </a:moveTo>
                  <a:lnTo>
                    <a:pt x="5133514" y="0"/>
                  </a:lnTo>
                  <a:lnTo>
                    <a:pt x="5133514" y="293863"/>
                  </a:lnTo>
                  <a:lnTo>
                    <a:pt x="0" y="293863"/>
                  </a:lnTo>
                  <a:close/>
                </a:path>
              </a:pathLst>
            </a:custGeom>
            <a:solidFill>
              <a:srgbClr val="FFBC00"/>
            </a:solidFill>
          </p:spPr>
        </p:sp>
        <p:sp>
          <p:nvSpPr>
            <p:cNvPr id="11" name="TextBox 11"/>
            <p:cNvSpPr txBox="1"/>
            <p:nvPr/>
          </p:nvSpPr>
          <p:spPr>
            <a:xfrm>
              <a:off x="0" y="-57150"/>
              <a:ext cx="5133514" cy="351013"/>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1989330" y="3138036"/>
            <a:ext cx="5442575" cy="4944689"/>
          </a:xfrm>
          <a:custGeom>
            <a:avLst/>
            <a:gdLst/>
            <a:ahLst/>
            <a:cxnLst/>
            <a:rect l="l" t="t" r="r" b="b"/>
            <a:pathLst>
              <a:path w="5442575" h="4944689">
                <a:moveTo>
                  <a:pt x="0" y="0"/>
                </a:moveTo>
                <a:lnTo>
                  <a:pt x="5442575" y="0"/>
                </a:lnTo>
                <a:lnTo>
                  <a:pt x="5442575" y="4944689"/>
                </a:lnTo>
                <a:lnTo>
                  <a:pt x="0" y="4944689"/>
                </a:lnTo>
                <a:lnTo>
                  <a:pt x="0" y="0"/>
                </a:lnTo>
                <a:close/>
              </a:path>
            </a:pathLst>
          </a:custGeom>
          <a:blipFill>
            <a:blip r:embed="rId5"/>
            <a:stretch>
              <a:fillRect t="-5941"/>
            </a:stretch>
          </a:blipFill>
        </p:spPr>
      </p:sp>
      <p:sp>
        <p:nvSpPr>
          <p:cNvPr id="13" name="Freeform 13"/>
          <p:cNvSpPr/>
          <p:nvPr/>
        </p:nvSpPr>
        <p:spPr>
          <a:xfrm>
            <a:off x="321218" y="2785713"/>
            <a:ext cx="5489922" cy="5008113"/>
          </a:xfrm>
          <a:custGeom>
            <a:avLst/>
            <a:gdLst/>
            <a:ahLst/>
            <a:cxnLst/>
            <a:rect l="l" t="t" r="r" b="b"/>
            <a:pathLst>
              <a:path w="5489922" h="5008113">
                <a:moveTo>
                  <a:pt x="0" y="0"/>
                </a:moveTo>
                <a:lnTo>
                  <a:pt x="5489922" y="0"/>
                </a:lnTo>
                <a:lnTo>
                  <a:pt x="5489922" y="5008113"/>
                </a:lnTo>
                <a:lnTo>
                  <a:pt x="0" y="5008113"/>
                </a:lnTo>
                <a:lnTo>
                  <a:pt x="0" y="0"/>
                </a:lnTo>
                <a:close/>
              </a:path>
            </a:pathLst>
          </a:custGeom>
          <a:blipFill>
            <a:blip r:embed="rId6"/>
            <a:stretch>
              <a:fillRect t="-8935"/>
            </a:stretch>
          </a:blipFill>
        </p:spPr>
      </p:sp>
      <p:sp>
        <p:nvSpPr>
          <p:cNvPr id="14" name="TextBox 14"/>
          <p:cNvSpPr txBox="1"/>
          <p:nvPr/>
        </p:nvSpPr>
        <p:spPr>
          <a:xfrm>
            <a:off x="5409249" y="4594445"/>
            <a:ext cx="7402224" cy="695325"/>
          </a:xfrm>
          <a:prstGeom prst="rect">
            <a:avLst/>
          </a:prstGeom>
        </p:spPr>
        <p:txBody>
          <a:bodyPr lIns="0" tIns="0" rIns="0" bIns="0" rtlCol="0" anchor="t">
            <a:spAutoFit/>
          </a:bodyPr>
          <a:lstStyle/>
          <a:p>
            <a:pPr algn="ctr">
              <a:lnSpc>
                <a:spcPts val="5400"/>
              </a:lnSpc>
            </a:pPr>
            <a:r>
              <a:rPr lang="en-US" sz="4500">
                <a:solidFill>
                  <a:srgbClr val="000000"/>
                </a:solidFill>
                <a:latin typeface="League Spartan Bold"/>
              </a:rPr>
              <a:t>COMUNICAREA</a:t>
            </a:r>
          </a:p>
        </p:txBody>
      </p:sp>
      <p:sp>
        <p:nvSpPr>
          <p:cNvPr id="15" name="TextBox 15"/>
          <p:cNvSpPr txBox="1"/>
          <p:nvPr/>
        </p:nvSpPr>
        <p:spPr>
          <a:xfrm>
            <a:off x="1117083" y="1332056"/>
            <a:ext cx="2938828" cy="516891"/>
          </a:xfrm>
          <a:prstGeom prst="rect">
            <a:avLst/>
          </a:prstGeom>
        </p:spPr>
        <p:txBody>
          <a:bodyPr lIns="0" tIns="0" rIns="0" bIns="0" rtlCol="0" anchor="t">
            <a:spAutoFit/>
          </a:bodyPr>
          <a:lstStyle/>
          <a:p>
            <a:pPr algn="ctr">
              <a:lnSpc>
                <a:spcPts val="4059"/>
              </a:lnSpc>
              <a:spcBef>
                <a:spcPct val="0"/>
              </a:spcBef>
            </a:pPr>
            <a:r>
              <a:rPr lang="en-US" sz="2899">
                <a:solidFill>
                  <a:srgbClr val="000000"/>
                </a:solidFill>
                <a:latin typeface="Poppins Bold"/>
              </a:rPr>
              <a:t>CE  AJUTĂ</a:t>
            </a:r>
            <a:r>
              <a:rPr lang="en-US" sz="2899">
                <a:solidFill>
                  <a:srgbClr val="000000"/>
                </a:solidFill>
                <a:latin typeface="Poppins"/>
              </a:rPr>
              <a:t>?</a:t>
            </a:r>
          </a:p>
        </p:txBody>
      </p:sp>
      <p:sp>
        <p:nvSpPr>
          <p:cNvPr id="16" name="TextBox 16"/>
          <p:cNvSpPr txBox="1"/>
          <p:nvPr/>
        </p:nvSpPr>
        <p:spPr>
          <a:xfrm>
            <a:off x="14230040" y="1372350"/>
            <a:ext cx="1471464" cy="566421"/>
          </a:xfrm>
          <a:prstGeom prst="rect">
            <a:avLst/>
          </a:prstGeom>
        </p:spPr>
        <p:txBody>
          <a:bodyPr lIns="0" tIns="0" rIns="0" bIns="0" rtlCol="0" anchor="t">
            <a:spAutoFit/>
          </a:bodyPr>
          <a:lstStyle/>
          <a:p>
            <a:pPr algn="ctr">
              <a:lnSpc>
                <a:spcPts val="4479"/>
              </a:lnSpc>
              <a:spcBef>
                <a:spcPct val="0"/>
              </a:spcBef>
            </a:pPr>
            <a:r>
              <a:rPr lang="en-US" sz="3199">
                <a:solidFill>
                  <a:srgbClr val="000000"/>
                </a:solidFill>
                <a:latin typeface="Poppins Bold"/>
              </a:rPr>
              <a:t>Piedici </a:t>
            </a:r>
          </a:p>
        </p:txBody>
      </p:sp>
      <p:sp>
        <p:nvSpPr>
          <p:cNvPr id="17" name="TextBox 17"/>
          <p:cNvSpPr txBox="1"/>
          <p:nvPr/>
        </p:nvSpPr>
        <p:spPr>
          <a:xfrm>
            <a:off x="666183" y="3061836"/>
            <a:ext cx="4953699" cy="5394061"/>
          </a:xfrm>
          <a:prstGeom prst="rect">
            <a:avLst/>
          </a:prstGeom>
        </p:spPr>
        <p:txBody>
          <a:bodyPr lIns="0" tIns="0" rIns="0" bIns="0" rtlCol="0" anchor="t">
            <a:spAutoFit/>
          </a:bodyPr>
          <a:lstStyle/>
          <a:p>
            <a:pPr algn="ctr">
              <a:lnSpc>
                <a:spcPts val="3899"/>
              </a:lnSpc>
            </a:pPr>
            <a:r>
              <a:rPr lang="en-US" sz="2785">
                <a:solidFill>
                  <a:srgbClr val="000000"/>
                </a:solidFill>
                <a:latin typeface="Poppins Bold"/>
              </a:rPr>
              <a:t>Implicare</a:t>
            </a:r>
          </a:p>
          <a:p>
            <a:pPr algn="ctr">
              <a:lnSpc>
                <a:spcPts val="3759"/>
              </a:lnSpc>
            </a:pPr>
            <a:r>
              <a:rPr lang="en-US" sz="2685">
                <a:solidFill>
                  <a:srgbClr val="000000"/>
                </a:solidFill>
                <a:latin typeface="Poppins Bold"/>
              </a:rPr>
              <a:t>Bunătate</a:t>
            </a:r>
          </a:p>
          <a:p>
            <a:pPr algn="ctr">
              <a:lnSpc>
                <a:spcPts val="2639"/>
              </a:lnSpc>
            </a:pPr>
            <a:r>
              <a:rPr lang="en-US" sz="1885">
                <a:solidFill>
                  <a:srgbClr val="000000"/>
                </a:solidFill>
                <a:latin typeface="Poppins Bold"/>
              </a:rPr>
              <a:t>Tonul vocii potrivit</a:t>
            </a:r>
          </a:p>
          <a:p>
            <a:pPr algn="ctr">
              <a:lnSpc>
                <a:spcPts val="2639"/>
              </a:lnSpc>
            </a:pPr>
            <a:r>
              <a:rPr lang="en-US" sz="1885">
                <a:solidFill>
                  <a:srgbClr val="000000"/>
                </a:solidFill>
                <a:latin typeface="Poppins Bold"/>
              </a:rPr>
              <a:t>Respect</a:t>
            </a:r>
          </a:p>
          <a:p>
            <a:pPr algn="ctr">
              <a:lnSpc>
                <a:spcPts val="3899"/>
              </a:lnSpc>
            </a:pPr>
            <a:r>
              <a:rPr lang="en-US" sz="2785">
                <a:solidFill>
                  <a:srgbClr val="000000"/>
                </a:solidFill>
                <a:latin typeface="Poppins Bold"/>
              </a:rPr>
              <a:t>Ascultarea activă </a:t>
            </a:r>
          </a:p>
          <a:p>
            <a:pPr algn="ctr">
              <a:lnSpc>
                <a:spcPts val="2639"/>
              </a:lnSpc>
            </a:pPr>
            <a:r>
              <a:rPr lang="en-US" sz="1885">
                <a:solidFill>
                  <a:srgbClr val="000000"/>
                </a:solidFill>
                <a:latin typeface="Poppins Bold"/>
              </a:rPr>
              <a:t>Aspecte din comunicarea non-verbală: păstrarea zâmbetului,  </a:t>
            </a:r>
          </a:p>
          <a:p>
            <a:pPr algn="ctr">
              <a:lnSpc>
                <a:spcPts val="2639"/>
              </a:lnSpc>
            </a:pPr>
            <a:r>
              <a:rPr lang="en-US" sz="1885">
                <a:solidFill>
                  <a:srgbClr val="000000"/>
                </a:solidFill>
                <a:latin typeface="Poppins Bold"/>
              </a:rPr>
              <a:t>contact vizual</a:t>
            </a:r>
          </a:p>
          <a:p>
            <a:pPr algn="ctr">
              <a:lnSpc>
                <a:spcPts val="3759"/>
              </a:lnSpc>
            </a:pPr>
            <a:r>
              <a:rPr lang="en-US" sz="2685">
                <a:solidFill>
                  <a:srgbClr val="000000"/>
                </a:solidFill>
                <a:latin typeface="Poppins Bold"/>
              </a:rPr>
              <a:t>Atitudine pozitivă</a:t>
            </a:r>
          </a:p>
          <a:p>
            <a:pPr algn="ctr">
              <a:lnSpc>
                <a:spcPts val="2639"/>
              </a:lnSpc>
            </a:pPr>
            <a:r>
              <a:rPr lang="en-US" sz="1885">
                <a:solidFill>
                  <a:srgbClr val="000000"/>
                </a:solidFill>
                <a:latin typeface="Poppins Bold"/>
              </a:rPr>
              <a:t>concentrare pe partea pozitivă a lucrurilor/situațiilor</a:t>
            </a:r>
          </a:p>
          <a:p>
            <a:pPr algn="ctr">
              <a:lnSpc>
                <a:spcPts val="4179"/>
              </a:lnSpc>
            </a:pPr>
            <a:r>
              <a:rPr lang="en-US" sz="2985">
                <a:solidFill>
                  <a:srgbClr val="000000"/>
                </a:solidFill>
                <a:latin typeface="Poppins Bold"/>
              </a:rPr>
              <a:t> Încurajare</a:t>
            </a:r>
          </a:p>
          <a:p>
            <a:pPr algn="ctr">
              <a:lnSpc>
                <a:spcPts val="2639"/>
              </a:lnSpc>
            </a:pPr>
            <a:r>
              <a:rPr lang="en-US" sz="1885">
                <a:solidFill>
                  <a:srgbClr val="000000"/>
                </a:solidFill>
                <a:latin typeface="Poppins Bold"/>
              </a:rPr>
              <a:t>, </a:t>
            </a:r>
          </a:p>
          <a:p>
            <a:pPr algn="ctr">
              <a:lnSpc>
                <a:spcPts val="2079"/>
              </a:lnSpc>
              <a:spcBef>
                <a:spcPct val="0"/>
              </a:spcBef>
            </a:pPr>
            <a:endParaRPr lang="en-US" sz="1885">
              <a:solidFill>
                <a:srgbClr val="000000"/>
              </a:solidFill>
              <a:latin typeface="Poppins Bold"/>
            </a:endParaRPr>
          </a:p>
        </p:txBody>
      </p:sp>
      <p:sp>
        <p:nvSpPr>
          <p:cNvPr id="18" name="TextBox 18"/>
          <p:cNvSpPr txBox="1"/>
          <p:nvPr/>
        </p:nvSpPr>
        <p:spPr>
          <a:xfrm>
            <a:off x="12867954" y="2943514"/>
            <a:ext cx="4195636" cy="5759116"/>
          </a:xfrm>
          <a:prstGeom prst="rect">
            <a:avLst/>
          </a:prstGeom>
        </p:spPr>
        <p:txBody>
          <a:bodyPr lIns="0" tIns="0" rIns="0" bIns="0" rtlCol="0" anchor="t">
            <a:spAutoFit/>
          </a:bodyPr>
          <a:lstStyle/>
          <a:p>
            <a:pPr algn="ctr">
              <a:lnSpc>
                <a:spcPts val="3238"/>
              </a:lnSpc>
            </a:pPr>
            <a:r>
              <a:rPr lang="en-US" sz="2313">
                <a:solidFill>
                  <a:srgbClr val="000000"/>
                </a:solidFill>
                <a:latin typeface="Poppins Bold"/>
              </a:rPr>
              <a:t>Concentrare mai ales pe aspectele negative</a:t>
            </a:r>
          </a:p>
          <a:p>
            <a:pPr algn="ctr">
              <a:lnSpc>
                <a:spcPts val="3238"/>
              </a:lnSpc>
            </a:pPr>
            <a:r>
              <a:rPr lang="en-US" sz="2313">
                <a:solidFill>
                  <a:srgbClr val="000000"/>
                </a:solidFill>
                <a:latin typeface="Poppins Bold"/>
              </a:rPr>
              <a:t>Lipsă de respect</a:t>
            </a:r>
          </a:p>
          <a:p>
            <a:pPr algn="ctr">
              <a:lnSpc>
                <a:spcPts val="3238"/>
              </a:lnSpc>
            </a:pPr>
            <a:r>
              <a:rPr lang="en-US" sz="2313">
                <a:solidFill>
                  <a:srgbClr val="000000"/>
                </a:solidFill>
                <a:latin typeface="Poppins Bold"/>
              </a:rPr>
              <a:t>Graba</a:t>
            </a:r>
          </a:p>
          <a:p>
            <a:pPr algn="ctr">
              <a:lnSpc>
                <a:spcPts val="3238"/>
              </a:lnSpc>
            </a:pPr>
            <a:r>
              <a:rPr lang="en-US" sz="2313">
                <a:solidFill>
                  <a:srgbClr val="000000"/>
                </a:solidFill>
                <a:latin typeface="Poppins Bold"/>
              </a:rPr>
              <a:t>Lipsa de informație</a:t>
            </a:r>
          </a:p>
          <a:p>
            <a:pPr algn="ctr">
              <a:lnSpc>
                <a:spcPts val="4638"/>
              </a:lnSpc>
            </a:pPr>
            <a:r>
              <a:rPr lang="en-US" sz="3313">
                <a:solidFill>
                  <a:srgbClr val="000000"/>
                </a:solidFill>
                <a:latin typeface="Poppins Bold"/>
              </a:rPr>
              <a:t>Stereotipuri</a:t>
            </a:r>
          </a:p>
          <a:p>
            <a:pPr algn="ctr">
              <a:lnSpc>
                <a:spcPts val="3238"/>
              </a:lnSpc>
            </a:pPr>
            <a:r>
              <a:rPr lang="en-US" sz="2313">
                <a:solidFill>
                  <a:srgbClr val="000000"/>
                </a:solidFill>
                <a:latin typeface="Poppins Bold"/>
              </a:rPr>
              <a:t>Emoții personale</a:t>
            </a:r>
          </a:p>
          <a:p>
            <a:pPr algn="ctr">
              <a:lnSpc>
                <a:spcPts val="3938"/>
              </a:lnSpc>
            </a:pPr>
            <a:r>
              <a:rPr lang="en-US" sz="2813">
                <a:solidFill>
                  <a:srgbClr val="000000"/>
                </a:solidFill>
                <a:latin typeface="Poppins Bold"/>
              </a:rPr>
              <a:t>Diferențe culturale</a:t>
            </a:r>
          </a:p>
          <a:p>
            <a:pPr algn="ctr">
              <a:lnSpc>
                <a:spcPts val="3238"/>
              </a:lnSpc>
            </a:pPr>
            <a:r>
              <a:rPr lang="en-US" sz="2313">
                <a:solidFill>
                  <a:srgbClr val="000000"/>
                </a:solidFill>
                <a:latin typeface="Poppins Bold"/>
              </a:rPr>
              <a:t>Evitarea contactului vizual</a:t>
            </a:r>
          </a:p>
          <a:p>
            <a:pPr algn="ctr">
              <a:lnSpc>
                <a:spcPts val="4358"/>
              </a:lnSpc>
            </a:pPr>
            <a:r>
              <a:rPr lang="en-US" sz="3113">
                <a:solidFill>
                  <a:srgbClr val="000000"/>
                </a:solidFill>
                <a:latin typeface="Poppins Bold"/>
              </a:rPr>
              <a:t>Prejudecăți personale</a:t>
            </a:r>
          </a:p>
          <a:p>
            <a:pPr algn="ctr">
              <a:lnSpc>
                <a:spcPts val="3238"/>
              </a:lnSpc>
            </a:pPr>
            <a:endParaRPr lang="en-US" sz="3113">
              <a:solidFill>
                <a:srgbClr val="000000"/>
              </a:solidFill>
              <a:latin typeface="Poppins Bold"/>
            </a:endParaRPr>
          </a:p>
          <a:p>
            <a:pPr algn="ctr">
              <a:lnSpc>
                <a:spcPts val="2398"/>
              </a:lnSpc>
              <a:spcBef>
                <a:spcPct val="0"/>
              </a:spcBef>
            </a:pPr>
            <a:endParaRPr lang="en-US" sz="3113">
              <a:solidFill>
                <a:srgbClr val="000000"/>
              </a:solidFill>
              <a:latin typeface="Poppins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sp>
      <p:sp>
        <p:nvSpPr>
          <p:cNvPr id="3" name="Freeform 3"/>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sp>
      <p:sp>
        <p:nvSpPr>
          <p:cNvPr id="4" name="TextBox 4"/>
          <p:cNvSpPr txBox="1"/>
          <p:nvPr/>
        </p:nvSpPr>
        <p:spPr>
          <a:xfrm>
            <a:off x="385366" y="2397125"/>
            <a:ext cx="7207735" cy="7889875"/>
          </a:xfrm>
          <a:prstGeom prst="rect">
            <a:avLst/>
          </a:prstGeom>
        </p:spPr>
        <p:txBody>
          <a:bodyPr lIns="0" tIns="0" rIns="0" bIns="0" rtlCol="0" anchor="t">
            <a:spAutoFit/>
          </a:bodyPr>
          <a:lstStyle/>
          <a:p>
            <a:pPr algn="just">
              <a:lnSpc>
                <a:spcPts val="3499"/>
              </a:lnSpc>
            </a:pPr>
            <a:r>
              <a:rPr lang="en-US" sz="2499">
                <a:solidFill>
                  <a:srgbClr val="000000"/>
                </a:solidFill>
                <a:latin typeface="Poppins"/>
              </a:rPr>
              <a:t>Ziua a patra a fost dedicată vizitei a două centre educaționale, "La Polveriera" și Centro internazionale "Loris Malaguzzi".</a:t>
            </a:r>
          </a:p>
          <a:p>
            <a:pPr algn="just">
              <a:lnSpc>
                <a:spcPts val="3499"/>
              </a:lnSpc>
            </a:pPr>
            <a:r>
              <a:rPr lang="en-US" sz="2499">
                <a:solidFill>
                  <a:srgbClr val="000000"/>
                </a:solidFill>
                <a:latin typeface="Poppins"/>
              </a:rPr>
              <a:t>La Polveriera este un laborator activ al culturii sociale, unde se desfășoară ateliere pentru persoanele cu dizabilități, persoane aflate în situații dificile. Acestea își descoperă talentele și își valorifică abilitățile prin diferite creații artistice.</a:t>
            </a:r>
          </a:p>
          <a:p>
            <a:pPr algn="just">
              <a:lnSpc>
                <a:spcPts val="3499"/>
              </a:lnSpc>
            </a:pPr>
            <a:r>
              <a:rPr lang="en-US" sz="2499">
                <a:solidFill>
                  <a:srgbClr val="000000"/>
                </a:solidFill>
                <a:latin typeface="Poppins"/>
              </a:rPr>
              <a:t>În Centrul Internațional "Loris Malaguzzi" am descoperit caracteristicile metodei Reggio Emilia, în care se consideră că un preșcolar are 100 de limbaje prin care comunică cu mediul și cu cei din jur. Ideea principală a abordării Reggio Emilia constă în faptul că un copil este independent și capabil să ia propriile decizii.</a:t>
            </a:r>
          </a:p>
          <a:p>
            <a:pPr algn="just">
              <a:lnSpc>
                <a:spcPts val="3499"/>
              </a:lnSpc>
            </a:pPr>
            <a:endParaRPr lang="en-US" sz="2499">
              <a:solidFill>
                <a:srgbClr val="000000"/>
              </a:solidFill>
              <a:latin typeface="Poppins"/>
            </a:endParaRPr>
          </a:p>
        </p:txBody>
      </p:sp>
      <p:grpSp>
        <p:nvGrpSpPr>
          <p:cNvPr id="5" name="Group 5"/>
          <p:cNvGrpSpPr/>
          <p:nvPr/>
        </p:nvGrpSpPr>
        <p:grpSpPr>
          <a:xfrm>
            <a:off x="-2364473" y="1028700"/>
            <a:ext cx="6786346" cy="1420690"/>
            <a:chOff x="0" y="0"/>
            <a:chExt cx="1787350" cy="374174"/>
          </a:xfrm>
        </p:grpSpPr>
        <p:sp>
          <p:nvSpPr>
            <p:cNvPr id="6" name="Freeform 6"/>
            <p:cNvSpPr/>
            <p:nvPr/>
          </p:nvSpPr>
          <p:spPr>
            <a:xfrm>
              <a:off x="0" y="0"/>
              <a:ext cx="1787350" cy="374174"/>
            </a:xfrm>
            <a:custGeom>
              <a:avLst/>
              <a:gdLst/>
              <a:ahLst/>
              <a:cxnLst/>
              <a:rect l="l" t="t" r="r" b="b"/>
              <a:pathLst>
                <a:path w="1787350" h="374174">
                  <a:moveTo>
                    <a:pt x="104954" y="0"/>
                  </a:moveTo>
                  <a:lnTo>
                    <a:pt x="1682396" y="0"/>
                  </a:lnTo>
                  <a:cubicBezTo>
                    <a:pt x="1710232" y="0"/>
                    <a:pt x="1736927" y="11058"/>
                    <a:pt x="1756610" y="30740"/>
                  </a:cubicBezTo>
                  <a:cubicBezTo>
                    <a:pt x="1776293" y="50423"/>
                    <a:pt x="1787350" y="77119"/>
                    <a:pt x="1787350" y="104954"/>
                  </a:cubicBezTo>
                  <a:lnTo>
                    <a:pt x="1787350" y="269219"/>
                  </a:lnTo>
                  <a:cubicBezTo>
                    <a:pt x="1787350" y="297055"/>
                    <a:pt x="1776293" y="323750"/>
                    <a:pt x="1756610" y="343433"/>
                  </a:cubicBezTo>
                  <a:cubicBezTo>
                    <a:pt x="1736927" y="363116"/>
                    <a:pt x="1710232" y="374174"/>
                    <a:pt x="1682396" y="374174"/>
                  </a:cubicBezTo>
                  <a:lnTo>
                    <a:pt x="104954" y="374174"/>
                  </a:lnTo>
                  <a:cubicBezTo>
                    <a:pt x="77119" y="374174"/>
                    <a:pt x="50423" y="363116"/>
                    <a:pt x="30740" y="343433"/>
                  </a:cubicBezTo>
                  <a:cubicBezTo>
                    <a:pt x="11058" y="323750"/>
                    <a:pt x="0" y="297055"/>
                    <a:pt x="0" y="269219"/>
                  </a:cubicBezTo>
                  <a:lnTo>
                    <a:pt x="0" y="104954"/>
                  </a:lnTo>
                  <a:cubicBezTo>
                    <a:pt x="0" y="77119"/>
                    <a:pt x="11058" y="50423"/>
                    <a:pt x="30740" y="30740"/>
                  </a:cubicBezTo>
                  <a:cubicBezTo>
                    <a:pt x="50423" y="11058"/>
                    <a:pt x="77119" y="0"/>
                    <a:pt x="104954" y="0"/>
                  </a:cubicBezTo>
                  <a:close/>
                </a:path>
              </a:pathLst>
            </a:custGeom>
            <a:solidFill>
              <a:srgbClr val="FFBC00"/>
            </a:solidFill>
          </p:spPr>
        </p:sp>
        <p:sp>
          <p:nvSpPr>
            <p:cNvPr id="7" name="TextBox 7"/>
            <p:cNvSpPr txBox="1"/>
            <p:nvPr/>
          </p:nvSpPr>
          <p:spPr>
            <a:xfrm>
              <a:off x="0" y="-66675"/>
              <a:ext cx="1787350" cy="440849"/>
            </a:xfrm>
            <a:prstGeom prst="rect">
              <a:avLst/>
            </a:prstGeom>
          </p:spPr>
          <p:txBody>
            <a:bodyPr lIns="50800" tIns="50800" rIns="50800" bIns="50800" rtlCol="0" anchor="ctr"/>
            <a:lstStyle/>
            <a:p>
              <a:pPr algn="ctr">
                <a:lnSpc>
                  <a:spcPts val="2800"/>
                </a:lnSpc>
              </a:pPr>
              <a:endParaRPr/>
            </a:p>
          </p:txBody>
        </p:sp>
      </p:grpSp>
      <p:sp>
        <p:nvSpPr>
          <p:cNvPr id="8" name="TextBox 8"/>
          <p:cNvSpPr txBox="1"/>
          <p:nvPr/>
        </p:nvSpPr>
        <p:spPr>
          <a:xfrm>
            <a:off x="941354" y="1640720"/>
            <a:ext cx="3047880" cy="609600"/>
          </a:xfrm>
          <a:prstGeom prst="rect">
            <a:avLst/>
          </a:prstGeom>
        </p:spPr>
        <p:txBody>
          <a:bodyPr lIns="0" tIns="0" rIns="0" bIns="0" rtlCol="0" anchor="t">
            <a:spAutoFit/>
          </a:bodyPr>
          <a:lstStyle/>
          <a:p>
            <a:pPr>
              <a:lnSpc>
                <a:spcPts val="4500"/>
              </a:lnSpc>
            </a:pPr>
            <a:r>
              <a:rPr lang="en-US" sz="4500">
                <a:solidFill>
                  <a:srgbClr val="003D60"/>
                </a:solidFill>
                <a:latin typeface="League Spartan Bold"/>
              </a:rPr>
              <a:t>ZIUA 4</a:t>
            </a:r>
          </a:p>
        </p:txBody>
      </p:sp>
      <p:grpSp>
        <p:nvGrpSpPr>
          <p:cNvPr id="9" name="Group 9"/>
          <p:cNvGrpSpPr/>
          <p:nvPr/>
        </p:nvGrpSpPr>
        <p:grpSpPr>
          <a:xfrm>
            <a:off x="8927887" y="357150"/>
            <a:ext cx="9360113" cy="9929850"/>
            <a:chOff x="0" y="0"/>
            <a:chExt cx="12480151" cy="13239799"/>
          </a:xfrm>
        </p:grpSpPr>
        <p:pic>
          <p:nvPicPr>
            <p:cNvPr id="10" name="Picture 10"/>
            <p:cNvPicPr>
              <a:picLocks noChangeAspect="1"/>
            </p:cNvPicPr>
            <p:nvPr/>
          </p:nvPicPr>
          <p:blipFill>
            <a:blip r:embed="rId3" cstate="email">
              <a:extLst>
                <a:ext uri="{28A0092B-C50C-407E-A947-70E740481C1C}">
                  <a14:useLocalDpi xmlns:a14="http://schemas.microsoft.com/office/drawing/2010/main"/>
                </a:ext>
              </a:extLst>
            </a:blip>
            <a:srcRect l="2868" r="2868"/>
            <a:stretch>
              <a:fillRect/>
            </a:stretch>
          </p:blipFill>
          <p:spPr>
            <a:xfrm>
              <a:off x="0" y="0"/>
              <a:ext cx="12480151" cy="13239799"/>
            </a:xfrm>
            <a:prstGeom prst="rect">
              <a:avLst/>
            </a:prstGeom>
          </p:spPr>
        </p:pic>
      </p:grpSp>
      <p:grpSp>
        <p:nvGrpSpPr>
          <p:cNvPr id="11" name="Group 11"/>
          <p:cNvGrpSpPr/>
          <p:nvPr/>
        </p:nvGrpSpPr>
        <p:grpSpPr>
          <a:xfrm rot="10799999">
            <a:off x="6874456" y="7107474"/>
            <a:ext cx="4273532" cy="3739341"/>
            <a:chOff x="0" y="0"/>
            <a:chExt cx="812800" cy="711200"/>
          </a:xfrm>
        </p:grpSpPr>
        <p:sp>
          <p:nvSpPr>
            <p:cNvPr id="12" name="Freeform 12"/>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003D60"/>
            </a:solidFill>
          </p:spPr>
        </p:sp>
        <p:sp>
          <p:nvSpPr>
            <p:cNvPr id="13" name="TextBox 13"/>
            <p:cNvSpPr txBox="1"/>
            <p:nvPr/>
          </p:nvSpPr>
          <p:spPr>
            <a:xfrm>
              <a:off x="127000" y="-6350"/>
              <a:ext cx="558800" cy="38735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rot="3609890">
            <a:off x="6654405" y="7654448"/>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4">
              <a:alphaModFix amt="55000"/>
            </a:blip>
            <a:stretch>
              <a:fillRect/>
            </a:stretch>
          </a:blipFill>
        </p:spPr>
      </p:sp>
      <p:grpSp>
        <p:nvGrpSpPr>
          <p:cNvPr id="15" name="Group 15"/>
          <p:cNvGrpSpPr/>
          <p:nvPr/>
        </p:nvGrpSpPr>
        <p:grpSpPr>
          <a:xfrm rot="-1772257">
            <a:off x="9381317" y="4320385"/>
            <a:ext cx="790299" cy="7462842"/>
            <a:chOff x="0" y="0"/>
            <a:chExt cx="208145" cy="1965522"/>
          </a:xfrm>
        </p:grpSpPr>
        <p:sp>
          <p:nvSpPr>
            <p:cNvPr id="16" name="Freeform 16"/>
            <p:cNvSpPr/>
            <p:nvPr/>
          </p:nvSpPr>
          <p:spPr>
            <a:xfrm>
              <a:off x="0" y="0"/>
              <a:ext cx="208145" cy="1965522"/>
            </a:xfrm>
            <a:custGeom>
              <a:avLst/>
              <a:gdLst/>
              <a:ahLst/>
              <a:cxnLst/>
              <a:rect l="l" t="t" r="r" b="b"/>
              <a:pathLst>
                <a:path w="208145" h="1965522">
                  <a:moveTo>
                    <a:pt x="0" y="0"/>
                  </a:moveTo>
                  <a:lnTo>
                    <a:pt x="208145" y="0"/>
                  </a:lnTo>
                  <a:lnTo>
                    <a:pt x="208145" y="1965522"/>
                  </a:lnTo>
                  <a:lnTo>
                    <a:pt x="0" y="1965522"/>
                  </a:lnTo>
                  <a:close/>
                </a:path>
              </a:pathLst>
            </a:custGeom>
            <a:solidFill>
              <a:srgbClr val="FFBC00"/>
            </a:solidFill>
          </p:spPr>
        </p:sp>
        <p:sp>
          <p:nvSpPr>
            <p:cNvPr id="17" name="TextBox 17"/>
            <p:cNvSpPr txBox="1"/>
            <p:nvPr/>
          </p:nvSpPr>
          <p:spPr>
            <a:xfrm>
              <a:off x="0" y="-57150"/>
              <a:ext cx="208145" cy="2022672"/>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rot="997894">
            <a:off x="8539895" y="-1457253"/>
            <a:ext cx="775985" cy="6729346"/>
            <a:chOff x="0" y="0"/>
            <a:chExt cx="204375" cy="1772338"/>
          </a:xfrm>
        </p:grpSpPr>
        <p:sp>
          <p:nvSpPr>
            <p:cNvPr id="19" name="Freeform 19"/>
            <p:cNvSpPr/>
            <p:nvPr/>
          </p:nvSpPr>
          <p:spPr>
            <a:xfrm>
              <a:off x="0" y="0"/>
              <a:ext cx="204375" cy="1772338"/>
            </a:xfrm>
            <a:custGeom>
              <a:avLst/>
              <a:gdLst/>
              <a:ahLst/>
              <a:cxnLst/>
              <a:rect l="l" t="t" r="r" b="b"/>
              <a:pathLst>
                <a:path w="204375" h="1772338">
                  <a:moveTo>
                    <a:pt x="0" y="0"/>
                  </a:moveTo>
                  <a:lnTo>
                    <a:pt x="204375" y="0"/>
                  </a:lnTo>
                  <a:lnTo>
                    <a:pt x="204375" y="1772338"/>
                  </a:lnTo>
                  <a:lnTo>
                    <a:pt x="0" y="1772338"/>
                  </a:lnTo>
                  <a:close/>
                </a:path>
              </a:pathLst>
            </a:custGeom>
            <a:solidFill>
              <a:srgbClr val="FFBC00"/>
            </a:solidFill>
          </p:spPr>
        </p:sp>
        <p:sp>
          <p:nvSpPr>
            <p:cNvPr id="20" name="TextBox 20"/>
            <p:cNvSpPr txBox="1"/>
            <p:nvPr/>
          </p:nvSpPr>
          <p:spPr>
            <a:xfrm>
              <a:off x="0" y="-57150"/>
              <a:ext cx="204375" cy="1829488"/>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sp>
      <p:sp>
        <p:nvSpPr>
          <p:cNvPr id="3" name="TextBox 3"/>
          <p:cNvSpPr txBox="1"/>
          <p:nvPr/>
        </p:nvSpPr>
        <p:spPr>
          <a:xfrm>
            <a:off x="1028700" y="1750371"/>
            <a:ext cx="4865325" cy="695251"/>
          </a:xfrm>
          <a:prstGeom prst="rect">
            <a:avLst/>
          </a:prstGeom>
        </p:spPr>
        <p:txBody>
          <a:bodyPr lIns="0" tIns="0" rIns="0" bIns="0" rtlCol="0" anchor="t">
            <a:spAutoFit/>
          </a:bodyPr>
          <a:lstStyle/>
          <a:p>
            <a:pPr>
              <a:lnSpc>
                <a:spcPts val="5400"/>
              </a:lnSpc>
            </a:pPr>
            <a:r>
              <a:rPr lang="en-US" sz="4500">
                <a:solidFill>
                  <a:srgbClr val="000000"/>
                </a:solidFill>
                <a:latin typeface="League Spartan Bold"/>
              </a:rPr>
              <a:t>CONTACT US</a:t>
            </a:r>
          </a:p>
        </p:txBody>
      </p:sp>
      <p:grpSp>
        <p:nvGrpSpPr>
          <p:cNvPr id="4" name="Group 4"/>
          <p:cNvGrpSpPr/>
          <p:nvPr/>
        </p:nvGrpSpPr>
        <p:grpSpPr>
          <a:xfrm>
            <a:off x="-2057400" y="1244811"/>
            <a:ext cx="7308648" cy="1550270"/>
            <a:chOff x="0" y="0"/>
            <a:chExt cx="1924911" cy="408301"/>
          </a:xfrm>
        </p:grpSpPr>
        <p:sp>
          <p:nvSpPr>
            <p:cNvPr id="5" name="Freeform 5"/>
            <p:cNvSpPr/>
            <p:nvPr/>
          </p:nvSpPr>
          <p:spPr>
            <a:xfrm>
              <a:off x="0" y="0"/>
              <a:ext cx="1924911" cy="408301"/>
            </a:xfrm>
            <a:custGeom>
              <a:avLst/>
              <a:gdLst/>
              <a:ahLst/>
              <a:cxnLst/>
              <a:rect l="l" t="t" r="r" b="b"/>
              <a:pathLst>
                <a:path w="1924911" h="408301">
                  <a:moveTo>
                    <a:pt x="97454" y="0"/>
                  </a:moveTo>
                  <a:lnTo>
                    <a:pt x="1827457" y="0"/>
                  </a:lnTo>
                  <a:cubicBezTo>
                    <a:pt x="1853304" y="0"/>
                    <a:pt x="1878092" y="10267"/>
                    <a:pt x="1896368" y="28544"/>
                  </a:cubicBezTo>
                  <a:cubicBezTo>
                    <a:pt x="1914644" y="46820"/>
                    <a:pt x="1924911" y="71608"/>
                    <a:pt x="1924911" y="97454"/>
                  </a:cubicBezTo>
                  <a:lnTo>
                    <a:pt x="1924911" y="310848"/>
                  </a:lnTo>
                  <a:cubicBezTo>
                    <a:pt x="1924911" y="364670"/>
                    <a:pt x="1881280" y="408301"/>
                    <a:pt x="1827457" y="408301"/>
                  </a:cubicBezTo>
                  <a:lnTo>
                    <a:pt x="97454" y="408301"/>
                  </a:lnTo>
                  <a:cubicBezTo>
                    <a:pt x="71608" y="408301"/>
                    <a:pt x="46820" y="398034"/>
                    <a:pt x="28544" y="379758"/>
                  </a:cubicBezTo>
                  <a:cubicBezTo>
                    <a:pt x="10267" y="361482"/>
                    <a:pt x="0" y="336694"/>
                    <a:pt x="0" y="310848"/>
                  </a:cubicBezTo>
                  <a:lnTo>
                    <a:pt x="0" y="97454"/>
                  </a:lnTo>
                  <a:cubicBezTo>
                    <a:pt x="0" y="71608"/>
                    <a:pt x="10267" y="46820"/>
                    <a:pt x="28544" y="28544"/>
                  </a:cubicBezTo>
                  <a:cubicBezTo>
                    <a:pt x="46820" y="10267"/>
                    <a:pt x="71608" y="0"/>
                    <a:pt x="97454" y="0"/>
                  </a:cubicBezTo>
                  <a:close/>
                </a:path>
              </a:pathLst>
            </a:custGeom>
            <a:solidFill>
              <a:srgbClr val="FFBC00"/>
            </a:solidFill>
          </p:spPr>
        </p:sp>
        <p:sp>
          <p:nvSpPr>
            <p:cNvPr id="6" name="TextBox 6"/>
            <p:cNvSpPr txBox="1"/>
            <p:nvPr/>
          </p:nvSpPr>
          <p:spPr>
            <a:xfrm>
              <a:off x="0" y="-66675"/>
              <a:ext cx="1924911" cy="474976"/>
            </a:xfrm>
            <a:prstGeom prst="rect">
              <a:avLst/>
            </a:prstGeom>
          </p:spPr>
          <p:txBody>
            <a:bodyPr lIns="50800" tIns="50800" rIns="50800" bIns="50800" rtlCol="0" anchor="ctr"/>
            <a:lstStyle/>
            <a:p>
              <a:pPr algn="ctr">
                <a:lnSpc>
                  <a:spcPts val="2800"/>
                </a:lnSpc>
              </a:pPr>
              <a:endParaRPr/>
            </a:p>
          </p:txBody>
        </p:sp>
      </p:grpSp>
      <p:grpSp>
        <p:nvGrpSpPr>
          <p:cNvPr id="7" name="Group 7"/>
          <p:cNvGrpSpPr/>
          <p:nvPr/>
        </p:nvGrpSpPr>
        <p:grpSpPr>
          <a:xfrm>
            <a:off x="8386287" y="412857"/>
            <a:ext cx="9901713" cy="9659049"/>
            <a:chOff x="0" y="0"/>
            <a:chExt cx="13202284" cy="12878733"/>
          </a:xfrm>
        </p:grpSpPr>
        <p:pic>
          <p:nvPicPr>
            <p:cNvPr id="8" name="Picture 8"/>
            <p:cNvPicPr>
              <a:picLocks noChangeAspect="1"/>
            </p:cNvPicPr>
            <p:nvPr/>
          </p:nvPicPr>
          <p:blipFill>
            <a:blip r:embed="rId3" cstate="email">
              <a:extLst>
                <a:ext uri="{28A0092B-C50C-407E-A947-70E740481C1C}">
                  <a14:useLocalDpi xmlns:a14="http://schemas.microsoft.com/office/drawing/2010/main"/>
                </a:ext>
              </a:extLst>
            </a:blip>
            <a:srcRect t="1225" b="1225"/>
            <a:stretch>
              <a:fillRect/>
            </a:stretch>
          </p:blipFill>
          <p:spPr>
            <a:xfrm>
              <a:off x="0" y="0"/>
              <a:ext cx="13202284" cy="12878733"/>
            </a:xfrm>
            <a:prstGeom prst="rect">
              <a:avLst/>
            </a:prstGeom>
          </p:spPr>
        </p:pic>
      </p:grpSp>
      <p:sp>
        <p:nvSpPr>
          <p:cNvPr id="9" name="TextBox 9"/>
          <p:cNvSpPr txBox="1"/>
          <p:nvPr/>
        </p:nvSpPr>
        <p:spPr>
          <a:xfrm>
            <a:off x="622317" y="1716797"/>
            <a:ext cx="3047880" cy="609600"/>
          </a:xfrm>
          <a:prstGeom prst="rect">
            <a:avLst/>
          </a:prstGeom>
        </p:spPr>
        <p:txBody>
          <a:bodyPr lIns="0" tIns="0" rIns="0" bIns="0" rtlCol="0" anchor="t">
            <a:spAutoFit/>
          </a:bodyPr>
          <a:lstStyle/>
          <a:p>
            <a:pPr>
              <a:lnSpc>
                <a:spcPts val="4500"/>
              </a:lnSpc>
            </a:pPr>
            <a:r>
              <a:rPr lang="en-US" sz="4500">
                <a:solidFill>
                  <a:srgbClr val="003D60"/>
                </a:solidFill>
                <a:latin typeface="League Spartan Bold"/>
              </a:rPr>
              <a:t>ZIUA 5</a:t>
            </a:r>
          </a:p>
        </p:txBody>
      </p:sp>
      <p:sp>
        <p:nvSpPr>
          <p:cNvPr id="10" name="TextBox 10"/>
          <p:cNvSpPr txBox="1"/>
          <p:nvPr/>
        </p:nvSpPr>
        <p:spPr>
          <a:xfrm>
            <a:off x="242923" y="2974835"/>
            <a:ext cx="5008325" cy="2632075"/>
          </a:xfrm>
          <a:prstGeom prst="rect">
            <a:avLst/>
          </a:prstGeom>
        </p:spPr>
        <p:txBody>
          <a:bodyPr lIns="0" tIns="0" rIns="0" bIns="0" rtlCol="0" anchor="t">
            <a:spAutoFit/>
          </a:bodyPr>
          <a:lstStyle/>
          <a:p>
            <a:pPr algn="just">
              <a:lnSpc>
                <a:spcPts val="3499"/>
              </a:lnSpc>
            </a:pPr>
            <a:endParaRPr/>
          </a:p>
          <a:p>
            <a:pPr algn="just">
              <a:lnSpc>
                <a:spcPts val="3499"/>
              </a:lnSpc>
            </a:pPr>
            <a:r>
              <a:rPr lang="en-US" sz="2499">
                <a:solidFill>
                  <a:srgbClr val="000000"/>
                </a:solidFill>
                <a:latin typeface="Poppins"/>
              </a:rPr>
              <a:t>În ultima zi de curs a avut loc evaluarea. S-au propus modalități de diseminare a informațiilor dobândite și planul de aplicare a acestora.</a:t>
            </a:r>
          </a:p>
        </p:txBody>
      </p:sp>
      <p:grpSp>
        <p:nvGrpSpPr>
          <p:cNvPr id="11" name="Group 11"/>
          <p:cNvGrpSpPr/>
          <p:nvPr/>
        </p:nvGrpSpPr>
        <p:grpSpPr>
          <a:xfrm rot="997894">
            <a:off x="7998294" y="-1556134"/>
            <a:ext cx="775985" cy="6729346"/>
            <a:chOff x="0" y="0"/>
            <a:chExt cx="204375" cy="1772338"/>
          </a:xfrm>
        </p:grpSpPr>
        <p:sp>
          <p:nvSpPr>
            <p:cNvPr id="12" name="Freeform 12"/>
            <p:cNvSpPr/>
            <p:nvPr/>
          </p:nvSpPr>
          <p:spPr>
            <a:xfrm>
              <a:off x="0" y="0"/>
              <a:ext cx="204375" cy="1772338"/>
            </a:xfrm>
            <a:custGeom>
              <a:avLst/>
              <a:gdLst/>
              <a:ahLst/>
              <a:cxnLst/>
              <a:rect l="l" t="t" r="r" b="b"/>
              <a:pathLst>
                <a:path w="204375" h="1772338">
                  <a:moveTo>
                    <a:pt x="0" y="0"/>
                  </a:moveTo>
                  <a:lnTo>
                    <a:pt x="204375" y="0"/>
                  </a:lnTo>
                  <a:lnTo>
                    <a:pt x="204375" y="1772338"/>
                  </a:lnTo>
                  <a:lnTo>
                    <a:pt x="0" y="1772338"/>
                  </a:lnTo>
                  <a:close/>
                </a:path>
              </a:pathLst>
            </a:custGeom>
            <a:solidFill>
              <a:srgbClr val="FFBC00"/>
            </a:solidFill>
          </p:spPr>
        </p:sp>
        <p:sp>
          <p:nvSpPr>
            <p:cNvPr id="13" name="TextBox 13"/>
            <p:cNvSpPr txBox="1"/>
            <p:nvPr/>
          </p:nvSpPr>
          <p:spPr>
            <a:xfrm>
              <a:off x="0" y="-57150"/>
              <a:ext cx="204375" cy="1829488"/>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10799999">
            <a:off x="6249521" y="7073624"/>
            <a:ext cx="4273532" cy="3739341"/>
            <a:chOff x="0" y="0"/>
            <a:chExt cx="812800" cy="711200"/>
          </a:xfrm>
        </p:grpSpPr>
        <p:sp>
          <p:nvSpPr>
            <p:cNvPr id="15" name="Freeform 15"/>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003D60"/>
            </a:solidFill>
          </p:spPr>
        </p:sp>
        <p:sp>
          <p:nvSpPr>
            <p:cNvPr id="16" name="TextBox 16"/>
            <p:cNvSpPr txBox="1"/>
            <p:nvPr/>
          </p:nvSpPr>
          <p:spPr>
            <a:xfrm>
              <a:off x="127000" y="-6350"/>
              <a:ext cx="558800" cy="38735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1772257">
            <a:off x="8839717" y="4275223"/>
            <a:ext cx="790299" cy="7462842"/>
            <a:chOff x="0" y="0"/>
            <a:chExt cx="208145" cy="1965522"/>
          </a:xfrm>
        </p:grpSpPr>
        <p:sp>
          <p:nvSpPr>
            <p:cNvPr id="18" name="Freeform 18"/>
            <p:cNvSpPr/>
            <p:nvPr/>
          </p:nvSpPr>
          <p:spPr>
            <a:xfrm>
              <a:off x="0" y="0"/>
              <a:ext cx="208145" cy="1965522"/>
            </a:xfrm>
            <a:custGeom>
              <a:avLst/>
              <a:gdLst/>
              <a:ahLst/>
              <a:cxnLst/>
              <a:rect l="l" t="t" r="r" b="b"/>
              <a:pathLst>
                <a:path w="208145" h="1965522">
                  <a:moveTo>
                    <a:pt x="0" y="0"/>
                  </a:moveTo>
                  <a:lnTo>
                    <a:pt x="208145" y="0"/>
                  </a:lnTo>
                  <a:lnTo>
                    <a:pt x="208145" y="1965522"/>
                  </a:lnTo>
                  <a:lnTo>
                    <a:pt x="0" y="1965522"/>
                  </a:lnTo>
                  <a:close/>
                </a:path>
              </a:pathLst>
            </a:custGeom>
            <a:solidFill>
              <a:srgbClr val="FFBC00"/>
            </a:solidFill>
          </p:spPr>
        </p:sp>
        <p:sp>
          <p:nvSpPr>
            <p:cNvPr id="19" name="TextBox 19"/>
            <p:cNvSpPr txBox="1"/>
            <p:nvPr/>
          </p:nvSpPr>
          <p:spPr>
            <a:xfrm>
              <a:off x="0" y="-57150"/>
              <a:ext cx="208145" cy="2022672"/>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sp>
      <p:sp>
        <p:nvSpPr>
          <p:cNvPr id="3" name="Freeform 3"/>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sp>
      <p:grpSp>
        <p:nvGrpSpPr>
          <p:cNvPr id="4" name="Group 4"/>
          <p:cNvGrpSpPr/>
          <p:nvPr/>
        </p:nvGrpSpPr>
        <p:grpSpPr>
          <a:xfrm rot="-1801313">
            <a:off x="7944412" y="2305957"/>
            <a:ext cx="1603602" cy="9552208"/>
            <a:chOff x="0" y="0"/>
            <a:chExt cx="422348" cy="2515808"/>
          </a:xfrm>
        </p:grpSpPr>
        <p:sp>
          <p:nvSpPr>
            <p:cNvPr id="5" name="Freeform 5"/>
            <p:cNvSpPr/>
            <p:nvPr/>
          </p:nvSpPr>
          <p:spPr>
            <a:xfrm>
              <a:off x="0" y="0"/>
              <a:ext cx="422348" cy="2515808"/>
            </a:xfrm>
            <a:custGeom>
              <a:avLst/>
              <a:gdLst/>
              <a:ahLst/>
              <a:cxnLst/>
              <a:rect l="l" t="t" r="r" b="b"/>
              <a:pathLst>
                <a:path w="422348" h="2515808">
                  <a:moveTo>
                    <a:pt x="0" y="0"/>
                  </a:moveTo>
                  <a:lnTo>
                    <a:pt x="422348" y="0"/>
                  </a:lnTo>
                  <a:lnTo>
                    <a:pt x="422348" y="2515808"/>
                  </a:lnTo>
                  <a:lnTo>
                    <a:pt x="0" y="2515808"/>
                  </a:lnTo>
                  <a:close/>
                </a:path>
              </a:pathLst>
            </a:custGeom>
            <a:solidFill>
              <a:srgbClr val="FFBC00"/>
            </a:solidFill>
          </p:spPr>
        </p:sp>
        <p:sp>
          <p:nvSpPr>
            <p:cNvPr id="6" name="TextBox 6"/>
            <p:cNvSpPr txBox="1"/>
            <p:nvPr/>
          </p:nvSpPr>
          <p:spPr>
            <a:xfrm>
              <a:off x="0" y="-57150"/>
              <a:ext cx="422348" cy="2572958"/>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rot="-1801313">
            <a:off x="17293479" y="-4169084"/>
            <a:ext cx="1603602" cy="9552208"/>
            <a:chOff x="0" y="0"/>
            <a:chExt cx="422348" cy="2515808"/>
          </a:xfrm>
        </p:grpSpPr>
        <p:sp>
          <p:nvSpPr>
            <p:cNvPr id="8" name="Freeform 8"/>
            <p:cNvSpPr/>
            <p:nvPr/>
          </p:nvSpPr>
          <p:spPr>
            <a:xfrm>
              <a:off x="0" y="0"/>
              <a:ext cx="422348" cy="2515808"/>
            </a:xfrm>
            <a:custGeom>
              <a:avLst/>
              <a:gdLst/>
              <a:ahLst/>
              <a:cxnLst/>
              <a:rect l="l" t="t" r="r" b="b"/>
              <a:pathLst>
                <a:path w="422348" h="2515808">
                  <a:moveTo>
                    <a:pt x="0" y="0"/>
                  </a:moveTo>
                  <a:lnTo>
                    <a:pt x="422348" y="0"/>
                  </a:lnTo>
                  <a:lnTo>
                    <a:pt x="422348" y="2515808"/>
                  </a:lnTo>
                  <a:lnTo>
                    <a:pt x="0" y="2515808"/>
                  </a:lnTo>
                  <a:close/>
                </a:path>
              </a:pathLst>
            </a:custGeom>
            <a:solidFill>
              <a:srgbClr val="FFBC00"/>
            </a:solidFill>
          </p:spPr>
        </p:sp>
        <p:sp>
          <p:nvSpPr>
            <p:cNvPr id="9" name="TextBox 9"/>
            <p:cNvSpPr txBox="1"/>
            <p:nvPr/>
          </p:nvSpPr>
          <p:spPr>
            <a:xfrm>
              <a:off x="0" y="-57150"/>
              <a:ext cx="422348" cy="2572958"/>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rot="1323218">
            <a:off x="-260294" y="-2499941"/>
            <a:ext cx="9329309" cy="13900928"/>
            <a:chOff x="0" y="0"/>
            <a:chExt cx="640025" cy="953655"/>
          </a:xfrm>
        </p:grpSpPr>
        <p:sp>
          <p:nvSpPr>
            <p:cNvPr id="11" name="Freeform 11"/>
            <p:cNvSpPr/>
            <p:nvPr/>
          </p:nvSpPr>
          <p:spPr>
            <a:xfrm>
              <a:off x="0" y="0"/>
              <a:ext cx="640025" cy="953655"/>
            </a:xfrm>
            <a:custGeom>
              <a:avLst/>
              <a:gdLst/>
              <a:ahLst/>
              <a:cxnLst/>
              <a:rect l="l" t="t" r="r" b="b"/>
              <a:pathLst>
                <a:path w="640025" h="953655">
                  <a:moveTo>
                    <a:pt x="203200" y="0"/>
                  </a:moveTo>
                  <a:lnTo>
                    <a:pt x="640025" y="0"/>
                  </a:lnTo>
                  <a:lnTo>
                    <a:pt x="436825" y="953655"/>
                  </a:lnTo>
                  <a:lnTo>
                    <a:pt x="0" y="953655"/>
                  </a:lnTo>
                  <a:lnTo>
                    <a:pt x="203200" y="0"/>
                  </a:lnTo>
                  <a:close/>
                </a:path>
              </a:pathLst>
            </a:custGeom>
            <a:solidFill>
              <a:srgbClr val="003D60"/>
            </a:solidFill>
          </p:spPr>
        </p:sp>
        <p:sp>
          <p:nvSpPr>
            <p:cNvPr id="12" name="TextBox 12"/>
            <p:cNvSpPr txBox="1"/>
            <p:nvPr/>
          </p:nvSpPr>
          <p:spPr>
            <a:xfrm>
              <a:off x="101600" y="-57150"/>
              <a:ext cx="436825" cy="1010805"/>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rot="-7234808">
            <a:off x="-545671" y="4853273"/>
            <a:ext cx="16230600" cy="770953"/>
          </a:xfrm>
          <a:custGeom>
            <a:avLst/>
            <a:gdLst/>
            <a:ahLst/>
            <a:cxnLst/>
            <a:rect l="l" t="t" r="r" b="b"/>
            <a:pathLst>
              <a:path w="16230600" h="770953">
                <a:moveTo>
                  <a:pt x="0" y="0"/>
                </a:moveTo>
                <a:lnTo>
                  <a:pt x="16230600" y="0"/>
                </a:lnTo>
                <a:lnTo>
                  <a:pt x="16230600" y="770954"/>
                </a:lnTo>
                <a:lnTo>
                  <a:pt x="0" y="770954"/>
                </a:lnTo>
                <a:lnTo>
                  <a:pt x="0" y="0"/>
                </a:lnTo>
                <a:close/>
              </a:path>
            </a:pathLst>
          </a:custGeom>
          <a:blipFill>
            <a:blip r:embed="rId3">
              <a:alphaModFix amt="52000"/>
            </a:blip>
            <a:stretch>
              <a:fillRect/>
            </a:stretch>
          </a:blipFill>
        </p:spPr>
      </p:sp>
      <p:grpSp>
        <p:nvGrpSpPr>
          <p:cNvPr id="14" name="Group 14"/>
          <p:cNvGrpSpPr>
            <a:grpSpLocks noChangeAspect="1"/>
          </p:cNvGrpSpPr>
          <p:nvPr/>
        </p:nvGrpSpPr>
        <p:grpSpPr>
          <a:xfrm>
            <a:off x="170380" y="517402"/>
            <a:ext cx="9723323" cy="9880374"/>
            <a:chOff x="0" y="0"/>
            <a:chExt cx="5765800" cy="5858929"/>
          </a:xfrm>
        </p:grpSpPr>
        <p:sp>
          <p:nvSpPr>
            <p:cNvPr id="15" name="Freeform 15"/>
            <p:cNvSpPr/>
            <p:nvPr/>
          </p:nvSpPr>
          <p:spPr>
            <a:xfrm>
              <a:off x="0" y="0"/>
              <a:ext cx="5765800" cy="5858891"/>
            </a:xfrm>
            <a:custGeom>
              <a:avLst/>
              <a:gdLst/>
              <a:ahLst/>
              <a:cxnLst/>
              <a:rect l="l" t="t" r="r" b="b"/>
              <a:pathLst>
                <a:path w="5765800" h="5858891">
                  <a:moveTo>
                    <a:pt x="0" y="0"/>
                  </a:moveTo>
                  <a:lnTo>
                    <a:pt x="0" y="5858891"/>
                  </a:lnTo>
                  <a:lnTo>
                    <a:pt x="5765800" y="5858891"/>
                  </a:lnTo>
                  <a:lnTo>
                    <a:pt x="2235200" y="0"/>
                  </a:lnTo>
                  <a:close/>
                </a:path>
              </a:pathLst>
            </a:custGeom>
            <a:blipFill>
              <a:blip r:embed="rId4"/>
              <a:stretch>
                <a:fillRect l="-807" r="-807"/>
              </a:stretch>
            </a:blipFill>
          </p:spPr>
        </p:sp>
      </p:grpSp>
      <p:grpSp>
        <p:nvGrpSpPr>
          <p:cNvPr id="16" name="Group 16"/>
          <p:cNvGrpSpPr/>
          <p:nvPr/>
        </p:nvGrpSpPr>
        <p:grpSpPr>
          <a:xfrm rot="-1801313">
            <a:off x="-1212776" y="4436810"/>
            <a:ext cx="2060748" cy="7889373"/>
            <a:chOff x="0" y="0"/>
            <a:chExt cx="542748" cy="2077860"/>
          </a:xfrm>
        </p:grpSpPr>
        <p:sp>
          <p:nvSpPr>
            <p:cNvPr id="17" name="Freeform 17"/>
            <p:cNvSpPr/>
            <p:nvPr/>
          </p:nvSpPr>
          <p:spPr>
            <a:xfrm>
              <a:off x="0" y="0"/>
              <a:ext cx="542748" cy="2077860"/>
            </a:xfrm>
            <a:custGeom>
              <a:avLst/>
              <a:gdLst/>
              <a:ahLst/>
              <a:cxnLst/>
              <a:rect l="l" t="t" r="r" b="b"/>
              <a:pathLst>
                <a:path w="542748" h="2077860">
                  <a:moveTo>
                    <a:pt x="0" y="0"/>
                  </a:moveTo>
                  <a:lnTo>
                    <a:pt x="542748" y="0"/>
                  </a:lnTo>
                  <a:lnTo>
                    <a:pt x="542748" y="2077860"/>
                  </a:lnTo>
                  <a:lnTo>
                    <a:pt x="0" y="2077860"/>
                  </a:lnTo>
                  <a:close/>
                </a:path>
              </a:pathLst>
            </a:custGeom>
            <a:solidFill>
              <a:srgbClr val="003D60"/>
            </a:solidFill>
          </p:spPr>
        </p:sp>
        <p:sp>
          <p:nvSpPr>
            <p:cNvPr id="18" name="TextBox 18"/>
            <p:cNvSpPr txBox="1"/>
            <p:nvPr/>
          </p:nvSpPr>
          <p:spPr>
            <a:xfrm>
              <a:off x="0" y="-57150"/>
              <a:ext cx="542748" cy="2135010"/>
            </a:xfrm>
            <a:prstGeom prst="rect">
              <a:avLst/>
            </a:prstGeom>
          </p:spPr>
          <p:txBody>
            <a:bodyPr lIns="50800" tIns="50800" rIns="50800" bIns="50800" rtlCol="0" anchor="ctr"/>
            <a:lstStyle/>
            <a:p>
              <a:pPr algn="ctr">
                <a:lnSpc>
                  <a:spcPts val="2659"/>
                </a:lnSpc>
              </a:pPr>
              <a:endParaRPr/>
            </a:p>
          </p:txBody>
        </p:sp>
      </p:grpSp>
      <p:sp>
        <p:nvSpPr>
          <p:cNvPr id="19" name="Freeform 19"/>
          <p:cNvSpPr/>
          <p:nvPr/>
        </p:nvSpPr>
        <p:spPr>
          <a:xfrm rot="-3131416">
            <a:off x="-4080653" y="2120145"/>
            <a:ext cx="12285790" cy="583575"/>
          </a:xfrm>
          <a:custGeom>
            <a:avLst/>
            <a:gdLst/>
            <a:ahLst/>
            <a:cxnLst/>
            <a:rect l="l" t="t" r="r" b="b"/>
            <a:pathLst>
              <a:path w="12285790" h="583575">
                <a:moveTo>
                  <a:pt x="0" y="0"/>
                </a:moveTo>
                <a:lnTo>
                  <a:pt x="12285790" y="0"/>
                </a:lnTo>
                <a:lnTo>
                  <a:pt x="12285790" y="583575"/>
                </a:lnTo>
                <a:lnTo>
                  <a:pt x="0" y="583575"/>
                </a:lnTo>
                <a:lnTo>
                  <a:pt x="0" y="0"/>
                </a:lnTo>
                <a:close/>
              </a:path>
            </a:pathLst>
          </a:custGeom>
          <a:blipFill>
            <a:blip r:embed="rId3">
              <a:alphaModFix amt="65000"/>
            </a:blip>
            <a:stretch>
              <a:fillRect/>
            </a:stretch>
          </a:blipFill>
        </p:spPr>
      </p:sp>
      <p:grpSp>
        <p:nvGrpSpPr>
          <p:cNvPr id="20" name="Group 20"/>
          <p:cNvGrpSpPr/>
          <p:nvPr/>
        </p:nvGrpSpPr>
        <p:grpSpPr>
          <a:xfrm rot="2252587">
            <a:off x="-1105257" y="-2239445"/>
            <a:ext cx="3086100" cy="7845843"/>
            <a:chOff x="0" y="0"/>
            <a:chExt cx="812800" cy="2066395"/>
          </a:xfrm>
        </p:grpSpPr>
        <p:sp>
          <p:nvSpPr>
            <p:cNvPr id="21" name="Freeform 21"/>
            <p:cNvSpPr/>
            <p:nvPr/>
          </p:nvSpPr>
          <p:spPr>
            <a:xfrm>
              <a:off x="0" y="0"/>
              <a:ext cx="812800" cy="2066395"/>
            </a:xfrm>
            <a:custGeom>
              <a:avLst/>
              <a:gdLst/>
              <a:ahLst/>
              <a:cxnLst/>
              <a:rect l="l" t="t" r="r" b="b"/>
              <a:pathLst>
                <a:path w="812800" h="2066395">
                  <a:moveTo>
                    <a:pt x="0" y="0"/>
                  </a:moveTo>
                  <a:lnTo>
                    <a:pt x="812800" y="0"/>
                  </a:lnTo>
                  <a:lnTo>
                    <a:pt x="812800" y="2066395"/>
                  </a:lnTo>
                  <a:lnTo>
                    <a:pt x="0" y="2066395"/>
                  </a:lnTo>
                  <a:close/>
                </a:path>
              </a:pathLst>
            </a:custGeom>
            <a:solidFill>
              <a:srgbClr val="FFBC00"/>
            </a:solidFill>
          </p:spPr>
        </p:sp>
        <p:sp>
          <p:nvSpPr>
            <p:cNvPr id="22" name="TextBox 22"/>
            <p:cNvSpPr txBox="1"/>
            <p:nvPr/>
          </p:nvSpPr>
          <p:spPr>
            <a:xfrm>
              <a:off x="0" y="-57150"/>
              <a:ext cx="812800" cy="2123545"/>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9893702" y="4745038"/>
            <a:ext cx="7867345" cy="930275"/>
          </a:xfrm>
          <a:prstGeom prst="rect">
            <a:avLst/>
          </a:prstGeom>
        </p:spPr>
        <p:txBody>
          <a:bodyPr lIns="0" tIns="0" rIns="0" bIns="0" rtlCol="0" anchor="t">
            <a:spAutoFit/>
          </a:bodyPr>
          <a:lstStyle/>
          <a:p>
            <a:pPr algn="ctr">
              <a:lnSpc>
                <a:spcPts val="6999"/>
              </a:lnSpc>
            </a:pPr>
            <a:r>
              <a:rPr lang="en-US" sz="6999">
                <a:solidFill>
                  <a:srgbClr val="003D60"/>
                </a:solidFill>
                <a:latin typeface="League Spartan"/>
              </a:rPr>
              <a:t>Vă mulțumim!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42540"/>
            <a:ext cx="18288000" cy="10876500"/>
          </a:xfrm>
          <a:custGeom>
            <a:avLst/>
            <a:gdLst/>
            <a:ahLst/>
            <a:cxnLst/>
            <a:rect l="l" t="t" r="r" b="b"/>
            <a:pathLst>
              <a:path w="18288000" h="10876500">
                <a:moveTo>
                  <a:pt x="0" y="0"/>
                </a:moveTo>
                <a:lnTo>
                  <a:pt x="18288000" y="0"/>
                </a:lnTo>
                <a:lnTo>
                  <a:pt x="18288000" y="10876500"/>
                </a:lnTo>
                <a:lnTo>
                  <a:pt x="0" y="10876500"/>
                </a:lnTo>
                <a:lnTo>
                  <a:pt x="0" y="0"/>
                </a:lnTo>
                <a:close/>
              </a:path>
            </a:pathLst>
          </a:custGeom>
          <a:blipFill>
            <a:blip r:embed="rId2"/>
            <a:stretch>
              <a:fillRect t="-2987" b="-9107"/>
            </a:stretch>
          </a:blipFill>
        </p:spPr>
      </p:sp>
      <p:grpSp>
        <p:nvGrpSpPr>
          <p:cNvPr id="3" name="Group 3"/>
          <p:cNvGrpSpPr/>
          <p:nvPr/>
        </p:nvGrpSpPr>
        <p:grpSpPr>
          <a:xfrm>
            <a:off x="1528992" y="2342460"/>
            <a:ext cx="3086100" cy="3086100"/>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3D60"/>
            </a:solidFill>
          </p:spPr>
        </p:sp>
        <p:sp>
          <p:nvSpPr>
            <p:cNvPr id="5" name="TextBox 5"/>
            <p:cNvSpPr txBox="1"/>
            <p:nvPr/>
          </p:nvSpPr>
          <p:spPr>
            <a:xfrm>
              <a:off x="76200" y="0"/>
              <a:ext cx="660400" cy="736600"/>
            </a:xfrm>
            <a:prstGeom prst="rect">
              <a:avLst/>
            </a:prstGeom>
          </p:spPr>
          <p:txBody>
            <a:bodyPr lIns="50800" tIns="50800" rIns="50800" bIns="50800" rtlCol="0" anchor="ctr"/>
            <a:lstStyle/>
            <a:p>
              <a:pPr algn="ctr">
                <a:lnSpc>
                  <a:spcPts val="4199"/>
                </a:lnSpc>
              </a:pPr>
              <a:r>
                <a:rPr lang="en-US" sz="2999">
                  <a:solidFill>
                    <a:srgbClr val="FFFFFF"/>
                  </a:solidFill>
                  <a:latin typeface="Poppins"/>
                </a:rPr>
                <a:t>Tudosă  Iolanda Elena</a:t>
              </a:r>
            </a:p>
          </p:txBody>
        </p:sp>
      </p:grpSp>
      <p:grpSp>
        <p:nvGrpSpPr>
          <p:cNvPr id="6" name="Group 6"/>
          <p:cNvGrpSpPr/>
          <p:nvPr/>
        </p:nvGrpSpPr>
        <p:grpSpPr>
          <a:xfrm>
            <a:off x="1528992" y="6061225"/>
            <a:ext cx="3086100" cy="3086100"/>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3D60"/>
            </a:solidFill>
          </p:spPr>
        </p:sp>
        <p:sp>
          <p:nvSpPr>
            <p:cNvPr id="8" name="TextBox 8"/>
            <p:cNvSpPr txBox="1"/>
            <p:nvPr/>
          </p:nvSpPr>
          <p:spPr>
            <a:xfrm>
              <a:off x="76200" y="0"/>
              <a:ext cx="660400" cy="736600"/>
            </a:xfrm>
            <a:prstGeom prst="rect">
              <a:avLst/>
            </a:prstGeom>
          </p:spPr>
          <p:txBody>
            <a:bodyPr lIns="50800" tIns="50800" rIns="50800" bIns="50800" rtlCol="0" anchor="ctr"/>
            <a:lstStyle/>
            <a:p>
              <a:pPr algn="ctr">
                <a:lnSpc>
                  <a:spcPts val="4199"/>
                </a:lnSpc>
              </a:pPr>
              <a:r>
                <a:rPr lang="en-US" sz="2999">
                  <a:solidFill>
                    <a:srgbClr val="FFFFFF"/>
                  </a:solidFill>
                  <a:latin typeface="Poppins"/>
                </a:rPr>
                <a:t>Zota Mihaela </a:t>
              </a:r>
            </a:p>
          </p:txBody>
        </p:sp>
      </p:grpSp>
      <p:sp>
        <p:nvSpPr>
          <p:cNvPr id="9" name="Freeform 9"/>
          <p:cNvSpPr/>
          <p:nvPr/>
        </p:nvSpPr>
        <p:spPr>
          <a:xfrm>
            <a:off x="4892304" y="2967785"/>
            <a:ext cx="7315200" cy="1835450"/>
          </a:xfrm>
          <a:custGeom>
            <a:avLst/>
            <a:gdLst/>
            <a:ahLst/>
            <a:cxnLst/>
            <a:rect l="l" t="t" r="r" b="b"/>
            <a:pathLst>
              <a:path w="7315200" h="1835450">
                <a:moveTo>
                  <a:pt x="0" y="0"/>
                </a:moveTo>
                <a:lnTo>
                  <a:pt x="7315200" y="0"/>
                </a:lnTo>
                <a:lnTo>
                  <a:pt x="7315200" y="1835450"/>
                </a:lnTo>
                <a:lnTo>
                  <a:pt x="0" y="183545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0" name="Freeform 10"/>
          <p:cNvSpPr/>
          <p:nvPr/>
        </p:nvSpPr>
        <p:spPr>
          <a:xfrm>
            <a:off x="4681961" y="7030461"/>
            <a:ext cx="7315200" cy="1835450"/>
          </a:xfrm>
          <a:custGeom>
            <a:avLst/>
            <a:gdLst/>
            <a:ahLst/>
            <a:cxnLst/>
            <a:rect l="l" t="t" r="r" b="b"/>
            <a:pathLst>
              <a:path w="7315200" h="1835450">
                <a:moveTo>
                  <a:pt x="0" y="0"/>
                </a:moveTo>
                <a:lnTo>
                  <a:pt x="7315200" y="0"/>
                </a:lnTo>
                <a:lnTo>
                  <a:pt x="7315200" y="1835450"/>
                </a:lnTo>
                <a:lnTo>
                  <a:pt x="0" y="183545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11" name="Group 11"/>
          <p:cNvGrpSpPr/>
          <p:nvPr/>
        </p:nvGrpSpPr>
        <p:grpSpPr>
          <a:xfrm>
            <a:off x="12207504" y="2967785"/>
            <a:ext cx="5363491" cy="1926232"/>
            <a:chOff x="0" y="0"/>
            <a:chExt cx="1412607" cy="507320"/>
          </a:xfrm>
        </p:grpSpPr>
        <p:sp>
          <p:nvSpPr>
            <p:cNvPr id="12" name="Freeform 12"/>
            <p:cNvSpPr/>
            <p:nvPr/>
          </p:nvSpPr>
          <p:spPr>
            <a:xfrm>
              <a:off x="0" y="0"/>
              <a:ext cx="1412607" cy="507320"/>
            </a:xfrm>
            <a:custGeom>
              <a:avLst/>
              <a:gdLst/>
              <a:ahLst/>
              <a:cxnLst/>
              <a:rect l="l" t="t" r="r" b="b"/>
              <a:pathLst>
                <a:path w="1412607" h="507320">
                  <a:moveTo>
                    <a:pt x="1412607" y="0"/>
                  </a:moveTo>
                  <a:lnTo>
                    <a:pt x="0" y="0"/>
                  </a:lnTo>
                  <a:lnTo>
                    <a:pt x="101600" y="253660"/>
                  </a:lnTo>
                  <a:lnTo>
                    <a:pt x="0" y="507320"/>
                  </a:lnTo>
                  <a:lnTo>
                    <a:pt x="1412607" y="507320"/>
                  </a:lnTo>
                  <a:lnTo>
                    <a:pt x="1311007" y="253660"/>
                  </a:lnTo>
                  <a:lnTo>
                    <a:pt x="1412607" y="0"/>
                  </a:lnTo>
                  <a:close/>
                </a:path>
              </a:pathLst>
            </a:custGeom>
            <a:solidFill>
              <a:srgbClr val="6998AB"/>
            </a:solidFill>
          </p:spPr>
        </p:sp>
        <p:sp>
          <p:nvSpPr>
            <p:cNvPr id="13" name="TextBox 13"/>
            <p:cNvSpPr txBox="1"/>
            <p:nvPr/>
          </p:nvSpPr>
          <p:spPr>
            <a:xfrm>
              <a:off x="88900" y="-76200"/>
              <a:ext cx="1234807" cy="583520"/>
            </a:xfrm>
            <a:prstGeom prst="rect">
              <a:avLst/>
            </a:prstGeom>
          </p:spPr>
          <p:txBody>
            <a:bodyPr lIns="50800" tIns="50800" rIns="50800" bIns="50800" rtlCol="0" anchor="ctr"/>
            <a:lstStyle/>
            <a:p>
              <a:pPr algn="ctr">
                <a:lnSpc>
                  <a:spcPts val="4199"/>
                </a:lnSpc>
              </a:pPr>
              <a:r>
                <a:rPr lang="en-US" sz="2999">
                  <a:solidFill>
                    <a:srgbClr val="FFFFFF"/>
                  </a:solidFill>
                  <a:latin typeface="Poppins"/>
                </a:rPr>
                <a:t>Școala  Gimnazială  "Costache Antoniu" Țigănași</a:t>
              </a:r>
            </a:p>
          </p:txBody>
        </p:sp>
      </p:grpSp>
      <p:grpSp>
        <p:nvGrpSpPr>
          <p:cNvPr id="14" name="Group 14"/>
          <p:cNvGrpSpPr/>
          <p:nvPr/>
        </p:nvGrpSpPr>
        <p:grpSpPr>
          <a:xfrm>
            <a:off x="12207504" y="6510687"/>
            <a:ext cx="5363491" cy="1874493"/>
            <a:chOff x="0" y="0"/>
            <a:chExt cx="1395638" cy="487763"/>
          </a:xfrm>
        </p:grpSpPr>
        <p:sp>
          <p:nvSpPr>
            <p:cNvPr id="15" name="Freeform 15"/>
            <p:cNvSpPr/>
            <p:nvPr/>
          </p:nvSpPr>
          <p:spPr>
            <a:xfrm>
              <a:off x="0" y="0"/>
              <a:ext cx="1395638" cy="487763"/>
            </a:xfrm>
            <a:custGeom>
              <a:avLst/>
              <a:gdLst/>
              <a:ahLst/>
              <a:cxnLst/>
              <a:rect l="l" t="t" r="r" b="b"/>
              <a:pathLst>
                <a:path w="1395638" h="487763">
                  <a:moveTo>
                    <a:pt x="1395638" y="0"/>
                  </a:moveTo>
                  <a:lnTo>
                    <a:pt x="0" y="0"/>
                  </a:lnTo>
                  <a:lnTo>
                    <a:pt x="101600" y="243882"/>
                  </a:lnTo>
                  <a:lnTo>
                    <a:pt x="0" y="487763"/>
                  </a:lnTo>
                  <a:lnTo>
                    <a:pt x="1395638" y="487763"/>
                  </a:lnTo>
                  <a:lnTo>
                    <a:pt x="1294038" y="243882"/>
                  </a:lnTo>
                  <a:lnTo>
                    <a:pt x="1395638" y="0"/>
                  </a:lnTo>
                  <a:close/>
                </a:path>
              </a:pathLst>
            </a:custGeom>
            <a:solidFill>
              <a:srgbClr val="6998AB"/>
            </a:solidFill>
          </p:spPr>
        </p:sp>
        <p:sp>
          <p:nvSpPr>
            <p:cNvPr id="16" name="TextBox 16"/>
            <p:cNvSpPr txBox="1"/>
            <p:nvPr/>
          </p:nvSpPr>
          <p:spPr>
            <a:xfrm>
              <a:off x="88900" y="-76200"/>
              <a:ext cx="1217838" cy="563963"/>
            </a:xfrm>
            <a:prstGeom prst="rect">
              <a:avLst/>
            </a:prstGeom>
          </p:spPr>
          <p:txBody>
            <a:bodyPr lIns="50800" tIns="50800" rIns="50800" bIns="50800" rtlCol="0" anchor="ctr"/>
            <a:lstStyle/>
            <a:p>
              <a:pPr algn="ctr">
                <a:lnSpc>
                  <a:spcPts val="4199"/>
                </a:lnSpc>
              </a:pPr>
              <a:r>
                <a:rPr lang="en-US" sz="2999">
                  <a:solidFill>
                    <a:srgbClr val="FFFFFF"/>
                  </a:solidFill>
                  <a:latin typeface="Poppins"/>
                </a:rPr>
                <a:t>Școala Gimnazială Bosia, Structura Ungheni</a:t>
              </a:r>
            </a:p>
          </p:txBody>
        </p:sp>
      </p:grpSp>
      <p:sp>
        <p:nvSpPr>
          <p:cNvPr id="17" name="TextBox 17"/>
          <p:cNvSpPr txBox="1"/>
          <p:nvPr/>
        </p:nvSpPr>
        <p:spPr>
          <a:xfrm>
            <a:off x="5534738" y="819150"/>
            <a:ext cx="6672766" cy="1304433"/>
          </a:xfrm>
          <a:prstGeom prst="rect">
            <a:avLst/>
          </a:prstGeom>
        </p:spPr>
        <p:txBody>
          <a:bodyPr lIns="0" tIns="0" rIns="0" bIns="0" rtlCol="0" anchor="t">
            <a:spAutoFit/>
          </a:bodyPr>
          <a:lstStyle/>
          <a:p>
            <a:pPr algn="ctr">
              <a:lnSpc>
                <a:spcPts val="10214"/>
              </a:lnSpc>
              <a:spcBef>
                <a:spcPct val="0"/>
              </a:spcBef>
            </a:pPr>
            <a:r>
              <a:rPr lang="en-US" sz="7296">
                <a:solidFill>
                  <a:srgbClr val="000000"/>
                </a:solidFill>
                <a:latin typeface="Poppins"/>
              </a:rPr>
              <a:t>Participanți</a:t>
            </a:r>
          </a:p>
        </p:txBody>
      </p:sp>
      <p:sp>
        <p:nvSpPr>
          <p:cNvPr id="18" name="Freeform 18"/>
          <p:cNvSpPr/>
          <p:nvPr/>
        </p:nvSpPr>
        <p:spPr>
          <a:xfrm>
            <a:off x="-1101731" y="-538357"/>
            <a:ext cx="3840627" cy="5012238"/>
          </a:xfrm>
          <a:custGeom>
            <a:avLst/>
            <a:gdLst/>
            <a:ahLst/>
            <a:cxnLst/>
            <a:rect l="l" t="t" r="r" b="b"/>
            <a:pathLst>
              <a:path w="3840627" h="5012238">
                <a:moveTo>
                  <a:pt x="0" y="0"/>
                </a:moveTo>
                <a:lnTo>
                  <a:pt x="3840627" y="0"/>
                </a:lnTo>
                <a:lnTo>
                  <a:pt x="3840627" y="5012238"/>
                </a:lnTo>
                <a:lnTo>
                  <a:pt x="0" y="501223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9" name="Freeform 19"/>
          <p:cNvSpPr/>
          <p:nvPr/>
        </p:nvSpPr>
        <p:spPr>
          <a:xfrm flipH="1">
            <a:off x="15853904" y="-538357"/>
            <a:ext cx="3840627" cy="5012238"/>
          </a:xfrm>
          <a:custGeom>
            <a:avLst/>
            <a:gdLst/>
            <a:ahLst/>
            <a:cxnLst/>
            <a:rect l="l" t="t" r="r" b="b"/>
            <a:pathLst>
              <a:path w="3840627" h="5012238">
                <a:moveTo>
                  <a:pt x="3840627" y="0"/>
                </a:moveTo>
                <a:lnTo>
                  <a:pt x="0" y="0"/>
                </a:lnTo>
                <a:lnTo>
                  <a:pt x="0" y="5012238"/>
                </a:lnTo>
                <a:lnTo>
                  <a:pt x="3840627" y="5012238"/>
                </a:lnTo>
                <a:lnTo>
                  <a:pt x="3840627"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20" name="Group 20"/>
          <p:cNvGrpSpPr/>
          <p:nvPr/>
        </p:nvGrpSpPr>
        <p:grpSpPr>
          <a:xfrm>
            <a:off x="-347204" y="9749533"/>
            <a:ext cx="19491312" cy="1115761"/>
            <a:chOff x="0" y="0"/>
            <a:chExt cx="5133514" cy="293863"/>
          </a:xfrm>
        </p:grpSpPr>
        <p:sp>
          <p:nvSpPr>
            <p:cNvPr id="21" name="Freeform 21"/>
            <p:cNvSpPr/>
            <p:nvPr/>
          </p:nvSpPr>
          <p:spPr>
            <a:xfrm>
              <a:off x="0" y="0"/>
              <a:ext cx="5133514" cy="293863"/>
            </a:xfrm>
            <a:custGeom>
              <a:avLst/>
              <a:gdLst/>
              <a:ahLst/>
              <a:cxnLst/>
              <a:rect l="l" t="t" r="r" b="b"/>
              <a:pathLst>
                <a:path w="5133514" h="293863">
                  <a:moveTo>
                    <a:pt x="0" y="0"/>
                  </a:moveTo>
                  <a:lnTo>
                    <a:pt x="5133514" y="0"/>
                  </a:lnTo>
                  <a:lnTo>
                    <a:pt x="5133514" y="293863"/>
                  </a:lnTo>
                  <a:lnTo>
                    <a:pt x="0" y="293863"/>
                  </a:lnTo>
                  <a:close/>
                </a:path>
              </a:pathLst>
            </a:custGeom>
            <a:solidFill>
              <a:srgbClr val="FFBC00"/>
            </a:solidFill>
          </p:spPr>
        </p:sp>
        <p:sp>
          <p:nvSpPr>
            <p:cNvPr id="22" name="TextBox 22"/>
            <p:cNvSpPr txBox="1"/>
            <p:nvPr/>
          </p:nvSpPr>
          <p:spPr>
            <a:xfrm>
              <a:off x="0" y="-57150"/>
              <a:ext cx="5133514" cy="351013"/>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sp>
      <p:grpSp>
        <p:nvGrpSpPr>
          <p:cNvPr id="3" name="Group 3"/>
          <p:cNvGrpSpPr/>
          <p:nvPr/>
        </p:nvGrpSpPr>
        <p:grpSpPr>
          <a:xfrm>
            <a:off x="1083213" y="4354916"/>
            <a:ext cx="3003698" cy="4903384"/>
            <a:chOff x="0" y="0"/>
            <a:chExt cx="791098" cy="1291426"/>
          </a:xfrm>
        </p:grpSpPr>
        <p:sp>
          <p:nvSpPr>
            <p:cNvPr id="4" name="Freeform 4"/>
            <p:cNvSpPr/>
            <p:nvPr/>
          </p:nvSpPr>
          <p:spPr>
            <a:xfrm>
              <a:off x="0" y="0"/>
              <a:ext cx="791097" cy="1291426"/>
            </a:xfrm>
            <a:custGeom>
              <a:avLst/>
              <a:gdLst/>
              <a:ahLst/>
              <a:cxnLst/>
              <a:rect l="l" t="t" r="r" b="b"/>
              <a:pathLst>
                <a:path w="791097" h="1291426">
                  <a:moveTo>
                    <a:pt x="139183" y="0"/>
                  </a:moveTo>
                  <a:lnTo>
                    <a:pt x="651915" y="0"/>
                  </a:lnTo>
                  <a:cubicBezTo>
                    <a:pt x="728783" y="0"/>
                    <a:pt x="791097" y="62314"/>
                    <a:pt x="791097" y="139183"/>
                  </a:cubicBezTo>
                  <a:lnTo>
                    <a:pt x="791097" y="1152243"/>
                  </a:lnTo>
                  <a:cubicBezTo>
                    <a:pt x="791097" y="1229112"/>
                    <a:pt x="728783" y="1291426"/>
                    <a:pt x="651915" y="1291426"/>
                  </a:cubicBezTo>
                  <a:lnTo>
                    <a:pt x="139183" y="1291426"/>
                  </a:lnTo>
                  <a:cubicBezTo>
                    <a:pt x="62314" y="1291426"/>
                    <a:pt x="0" y="1229112"/>
                    <a:pt x="0" y="1152243"/>
                  </a:cubicBezTo>
                  <a:lnTo>
                    <a:pt x="0" y="139183"/>
                  </a:lnTo>
                  <a:cubicBezTo>
                    <a:pt x="0" y="62314"/>
                    <a:pt x="62314" y="0"/>
                    <a:pt x="139183" y="0"/>
                  </a:cubicBezTo>
                  <a:close/>
                </a:path>
              </a:pathLst>
            </a:custGeom>
            <a:solidFill>
              <a:srgbClr val="FFBC00"/>
            </a:solidFill>
          </p:spPr>
        </p:sp>
        <p:sp>
          <p:nvSpPr>
            <p:cNvPr id="5" name="TextBox 5"/>
            <p:cNvSpPr txBox="1"/>
            <p:nvPr/>
          </p:nvSpPr>
          <p:spPr>
            <a:xfrm>
              <a:off x="0" y="-57150"/>
              <a:ext cx="791098" cy="1348576"/>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4582212" y="4354916"/>
            <a:ext cx="2713263" cy="4903384"/>
            <a:chOff x="0" y="0"/>
            <a:chExt cx="714604" cy="1291426"/>
          </a:xfrm>
        </p:grpSpPr>
        <p:sp>
          <p:nvSpPr>
            <p:cNvPr id="7" name="Freeform 7"/>
            <p:cNvSpPr/>
            <p:nvPr/>
          </p:nvSpPr>
          <p:spPr>
            <a:xfrm>
              <a:off x="0" y="0"/>
              <a:ext cx="714604" cy="1291426"/>
            </a:xfrm>
            <a:custGeom>
              <a:avLst/>
              <a:gdLst/>
              <a:ahLst/>
              <a:cxnLst/>
              <a:rect l="l" t="t" r="r" b="b"/>
              <a:pathLst>
                <a:path w="714604" h="1291426">
                  <a:moveTo>
                    <a:pt x="154082" y="0"/>
                  </a:moveTo>
                  <a:lnTo>
                    <a:pt x="560523" y="0"/>
                  </a:lnTo>
                  <a:cubicBezTo>
                    <a:pt x="645620" y="0"/>
                    <a:pt x="714604" y="68985"/>
                    <a:pt x="714604" y="154082"/>
                  </a:cubicBezTo>
                  <a:lnTo>
                    <a:pt x="714604" y="1137345"/>
                  </a:lnTo>
                  <a:cubicBezTo>
                    <a:pt x="714604" y="1222442"/>
                    <a:pt x="645620" y="1291426"/>
                    <a:pt x="560523" y="1291426"/>
                  </a:cubicBezTo>
                  <a:lnTo>
                    <a:pt x="154082" y="1291426"/>
                  </a:lnTo>
                  <a:cubicBezTo>
                    <a:pt x="68985" y="1291426"/>
                    <a:pt x="0" y="1222442"/>
                    <a:pt x="0" y="1137345"/>
                  </a:cubicBezTo>
                  <a:lnTo>
                    <a:pt x="0" y="154082"/>
                  </a:lnTo>
                  <a:cubicBezTo>
                    <a:pt x="0" y="68985"/>
                    <a:pt x="68985" y="0"/>
                    <a:pt x="154082" y="0"/>
                  </a:cubicBezTo>
                  <a:close/>
                </a:path>
              </a:pathLst>
            </a:custGeom>
            <a:solidFill>
              <a:srgbClr val="FFBC00"/>
            </a:solidFill>
          </p:spPr>
        </p:sp>
        <p:sp>
          <p:nvSpPr>
            <p:cNvPr id="8" name="TextBox 8"/>
            <p:cNvSpPr txBox="1"/>
            <p:nvPr/>
          </p:nvSpPr>
          <p:spPr>
            <a:xfrm>
              <a:off x="0" y="-57150"/>
              <a:ext cx="714604" cy="1348576"/>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8418093" y="4354916"/>
            <a:ext cx="2802535" cy="4903384"/>
            <a:chOff x="0" y="0"/>
            <a:chExt cx="738116" cy="1291426"/>
          </a:xfrm>
        </p:grpSpPr>
        <p:sp>
          <p:nvSpPr>
            <p:cNvPr id="10" name="Freeform 10"/>
            <p:cNvSpPr/>
            <p:nvPr/>
          </p:nvSpPr>
          <p:spPr>
            <a:xfrm>
              <a:off x="0" y="0"/>
              <a:ext cx="738116" cy="1291426"/>
            </a:xfrm>
            <a:custGeom>
              <a:avLst/>
              <a:gdLst/>
              <a:ahLst/>
              <a:cxnLst/>
              <a:rect l="l" t="t" r="r" b="b"/>
              <a:pathLst>
                <a:path w="738116" h="1291426">
                  <a:moveTo>
                    <a:pt x="149173" y="0"/>
                  </a:moveTo>
                  <a:lnTo>
                    <a:pt x="588943" y="0"/>
                  </a:lnTo>
                  <a:cubicBezTo>
                    <a:pt x="628506" y="0"/>
                    <a:pt x="666449" y="15716"/>
                    <a:pt x="694424" y="43692"/>
                  </a:cubicBezTo>
                  <a:cubicBezTo>
                    <a:pt x="722400" y="71667"/>
                    <a:pt x="738116" y="109610"/>
                    <a:pt x="738116" y="149173"/>
                  </a:cubicBezTo>
                  <a:lnTo>
                    <a:pt x="738116" y="1142253"/>
                  </a:lnTo>
                  <a:cubicBezTo>
                    <a:pt x="738116" y="1224639"/>
                    <a:pt x="671329" y="1291426"/>
                    <a:pt x="588943" y="1291426"/>
                  </a:cubicBezTo>
                  <a:lnTo>
                    <a:pt x="149173" y="1291426"/>
                  </a:lnTo>
                  <a:cubicBezTo>
                    <a:pt x="66787" y="1291426"/>
                    <a:pt x="0" y="1224639"/>
                    <a:pt x="0" y="1142253"/>
                  </a:cubicBezTo>
                  <a:lnTo>
                    <a:pt x="0" y="149173"/>
                  </a:lnTo>
                  <a:cubicBezTo>
                    <a:pt x="0" y="66787"/>
                    <a:pt x="66787" y="0"/>
                    <a:pt x="149173" y="0"/>
                  </a:cubicBezTo>
                  <a:close/>
                </a:path>
              </a:pathLst>
            </a:custGeom>
            <a:solidFill>
              <a:srgbClr val="FFBC00"/>
            </a:solidFill>
          </p:spPr>
        </p:sp>
        <p:sp>
          <p:nvSpPr>
            <p:cNvPr id="11" name="TextBox 11"/>
            <p:cNvSpPr txBox="1"/>
            <p:nvPr/>
          </p:nvSpPr>
          <p:spPr>
            <a:xfrm>
              <a:off x="0" y="-57150"/>
              <a:ext cx="738116" cy="1348576"/>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1935003" y="4321481"/>
            <a:ext cx="2702160" cy="4903384"/>
            <a:chOff x="0" y="0"/>
            <a:chExt cx="711680" cy="1291426"/>
          </a:xfrm>
        </p:grpSpPr>
        <p:sp>
          <p:nvSpPr>
            <p:cNvPr id="13" name="Freeform 13"/>
            <p:cNvSpPr/>
            <p:nvPr/>
          </p:nvSpPr>
          <p:spPr>
            <a:xfrm>
              <a:off x="0" y="0"/>
              <a:ext cx="711680" cy="1291426"/>
            </a:xfrm>
            <a:custGeom>
              <a:avLst/>
              <a:gdLst/>
              <a:ahLst/>
              <a:cxnLst/>
              <a:rect l="l" t="t" r="r" b="b"/>
              <a:pathLst>
                <a:path w="711680" h="1291426">
                  <a:moveTo>
                    <a:pt x="154715" y="0"/>
                  </a:moveTo>
                  <a:lnTo>
                    <a:pt x="556965" y="0"/>
                  </a:lnTo>
                  <a:cubicBezTo>
                    <a:pt x="642412" y="0"/>
                    <a:pt x="711680" y="69268"/>
                    <a:pt x="711680" y="154715"/>
                  </a:cubicBezTo>
                  <a:lnTo>
                    <a:pt x="711680" y="1136712"/>
                  </a:lnTo>
                  <a:cubicBezTo>
                    <a:pt x="711680" y="1222158"/>
                    <a:pt x="642412" y="1291426"/>
                    <a:pt x="556965" y="1291426"/>
                  </a:cubicBezTo>
                  <a:lnTo>
                    <a:pt x="154715" y="1291426"/>
                  </a:lnTo>
                  <a:cubicBezTo>
                    <a:pt x="69268" y="1291426"/>
                    <a:pt x="0" y="1222158"/>
                    <a:pt x="0" y="1136712"/>
                  </a:cubicBezTo>
                  <a:lnTo>
                    <a:pt x="0" y="154715"/>
                  </a:lnTo>
                  <a:cubicBezTo>
                    <a:pt x="0" y="69268"/>
                    <a:pt x="69268" y="0"/>
                    <a:pt x="154715" y="0"/>
                  </a:cubicBezTo>
                  <a:close/>
                </a:path>
              </a:pathLst>
            </a:custGeom>
            <a:solidFill>
              <a:srgbClr val="FFBC00"/>
            </a:solidFill>
          </p:spPr>
        </p:sp>
        <p:sp>
          <p:nvSpPr>
            <p:cNvPr id="14" name="TextBox 14"/>
            <p:cNvSpPr txBox="1"/>
            <p:nvPr/>
          </p:nvSpPr>
          <p:spPr>
            <a:xfrm>
              <a:off x="0" y="-57150"/>
              <a:ext cx="711680" cy="1348576"/>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796144" y="3615030"/>
            <a:ext cx="1190707" cy="1190707"/>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3D60"/>
            </a:solidFill>
          </p:spPr>
        </p:sp>
        <p:sp>
          <p:nvSpPr>
            <p:cNvPr id="17" name="TextBox 1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5160461" y="3726128"/>
            <a:ext cx="1190707" cy="1190707"/>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3D60"/>
            </a:solidFill>
          </p:spPr>
        </p:sp>
        <p:sp>
          <p:nvSpPr>
            <p:cNvPr id="20" name="TextBox 2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9144000" y="3883661"/>
            <a:ext cx="1190707" cy="1190707"/>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3D60"/>
            </a:solidFill>
          </p:spPr>
        </p:sp>
        <p:sp>
          <p:nvSpPr>
            <p:cNvPr id="23" name="TextBox 2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2690729" y="3928615"/>
            <a:ext cx="1190707" cy="1190707"/>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3D60"/>
            </a:solidFill>
          </p:spPr>
        </p:sp>
        <p:sp>
          <p:nvSpPr>
            <p:cNvPr id="26" name="TextBox 2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27" name="Freeform 27"/>
          <p:cNvSpPr/>
          <p:nvPr/>
        </p:nvSpPr>
        <p:spPr>
          <a:xfrm>
            <a:off x="-1254131" y="-690757"/>
            <a:ext cx="3840627" cy="5012238"/>
          </a:xfrm>
          <a:custGeom>
            <a:avLst/>
            <a:gdLst/>
            <a:ahLst/>
            <a:cxnLst/>
            <a:rect l="l" t="t" r="r" b="b"/>
            <a:pathLst>
              <a:path w="3840627" h="5012238">
                <a:moveTo>
                  <a:pt x="0" y="0"/>
                </a:moveTo>
                <a:lnTo>
                  <a:pt x="3840627" y="0"/>
                </a:lnTo>
                <a:lnTo>
                  <a:pt x="3840627" y="5012238"/>
                </a:lnTo>
                <a:lnTo>
                  <a:pt x="0" y="501223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8" name="Freeform 28"/>
          <p:cNvSpPr/>
          <p:nvPr/>
        </p:nvSpPr>
        <p:spPr>
          <a:xfrm flipH="1">
            <a:off x="15701504" y="-690757"/>
            <a:ext cx="3840627" cy="5012238"/>
          </a:xfrm>
          <a:custGeom>
            <a:avLst/>
            <a:gdLst/>
            <a:ahLst/>
            <a:cxnLst/>
            <a:rect l="l" t="t" r="r" b="b"/>
            <a:pathLst>
              <a:path w="3840627" h="5012238">
                <a:moveTo>
                  <a:pt x="3840627" y="0"/>
                </a:moveTo>
                <a:lnTo>
                  <a:pt x="0" y="0"/>
                </a:lnTo>
                <a:lnTo>
                  <a:pt x="0" y="5012238"/>
                </a:lnTo>
                <a:lnTo>
                  <a:pt x="3840627" y="5012238"/>
                </a:lnTo>
                <a:lnTo>
                  <a:pt x="3840627"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9" name="TextBox 29"/>
          <p:cNvSpPr txBox="1"/>
          <p:nvPr/>
        </p:nvSpPr>
        <p:spPr>
          <a:xfrm>
            <a:off x="2002340" y="3728590"/>
            <a:ext cx="778315" cy="1221679"/>
          </a:xfrm>
          <a:prstGeom prst="rect">
            <a:avLst/>
          </a:prstGeom>
        </p:spPr>
        <p:txBody>
          <a:bodyPr lIns="0" tIns="0" rIns="0" bIns="0" rtlCol="0" anchor="t">
            <a:spAutoFit/>
          </a:bodyPr>
          <a:lstStyle/>
          <a:p>
            <a:pPr algn="ctr">
              <a:lnSpc>
                <a:spcPts val="9417"/>
              </a:lnSpc>
              <a:spcBef>
                <a:spcPct val="0"/>
              </a:spcBef>
            </a:pPr>
            <a:r>
              <a:rPr lang="en-US" sz="6727">
                <a:solidFill>
                  <a:srgbClr val="FFFFFF"/>
                </a:solidFill>
                <a:latin typeface="Poppins Bold"/>
              </a:rPr>
              <a:t>1</a:t>
            </a:r>
          </a:p>
        </p:txBody>
      </p:sp>
      <p:sp>
        <p:nvSpPr>
          <p:cNvPr id="30" name="TextBox 30"/>
          <p:cNvSpPr txBox="1"/>
          <p:nvPr/>
        </p:nvSpPr>
        <p:spPr>
          <a:xfrm>
            <a:off x="5401403" y="3550790"/>
            <a:ext cx="664015" cy="1221679"/>
          </a:xfrm>
          <a:prstGeom prst="rect">
            <a:avLst/>
          </a:prstGeom>
        </p:spPr>
        <p:txBody>
          <a:bodyPr lIns="0" tIns="0" rIns="0" bIns="0" rtlCol="0" anchor="t">
            <a:spAutoFit/>
          </a:bodyPr>
          <a:lstStyle/>
          <a:p>
            <a:pPr algn="ctr">
              <a:lnSpc>
                <a:spcPts val="9417"/>
              </a:lnSpc>
              <a:spcBef>
                <a:spcPct val="0"/>
              </a:spcBef>
            </a:pPr>
            <a:r>
              <a:rPr lang="en-US" sz="6727">
                <a:solidFill>
                  <a:srgbClr val="FFFFFF"/>
                </a:solidFill>
                <a:latin typeface="Poppins Bold"/>
              </a:rPr>
              <a:t>2</a:t>
            </a:r>
          </a:p>
        </p:txBody>
      </p:sp>
      <p:sp>
        <p:nvSpPr>
          <p:cNvPr id="31" name="TextBox 31"/>
          <p:cNvSpPr txBox="1"/>
          <p:nvPr/>
        </p:nvSpPr>
        <p:spPr>
          <a:xfrm>
            <a:off x="9435157" y="3728590"/>
            <a:ext cx="664015" cy="1221679"/>
          </a:xfrm>
          <a:prstGeom prst="rect">
            <a:avLst/>
          </a:prstGeom>
        </p:spPr>
        <p:txBody>
          <a:bodyPr lIns="0" tIns="0" rIns="0" bIns="0" rtlCol="0" anchor="t">
            <a:spAutoFit/>
          </a:bodyPr>
          <a:lstStyle/>
          <a:p>
            <a:pPr algn="ctr">
              <a:lnSpc>
                <a:spcPts val="9417"/>
              </a:lnSpc>
              <a:spcBef>
                <a:spcPct val="0"/>
              </a:spcBef>
            </a:pPr>
            <a:r>
              <a:rPr lang="en-US" sz="6727">
                <a:solidFill>
                  <a:srgbClr val="FFFFFF"/>
                </a:solidFill>
                <a:latin typeface="Poppins Bold"/>
              </a:rPr>
              <a:t>3</a:t>
            </a:r>
          </a:p>
        </p:txBody>
      </p:sp>
      <p:sp>
        <p:nvSpPr>
          <p:cNvPr id="32" name="TextBox 32"/>
          <p:cNvSpPr txBox="1"/>
          <p:nvPr/>
        </p:nvSpPr>
        <p:spPr>
          <a:xfrm>
            <a:off x="12971149" y="3728590"/>
            <a:ext cx="664015" cy="1221679"/>
          </a:xfrm>
          <a:prstGeom prst="rect">
            <a:avLst/>
          </a:prstGeom>
        </p:spPr>
        <p:txBody>
          <a:bodyPr lIns="0" tIns="0" rIns="0" bIns="0" rtlCol="0" anchor="t">
            <a:spAutoFit/>
          </a:bodyPr>
          <a:lstStyle/>
          <a:p>
            <a:pPr algn="ctr">
              <a:lnSpc>
                <a:spcPts val="9417"/>
              </a:lnSpc>
              <a:spcBef>
                <a:spcPct val="0"/>
              </a:spcBef>
            </a:pPr>
            <a:r>
              <a:rPr lang="en-US" sz="6727">
                <a:solidFill>
                  <a:srgbClr val="FFFFFF"/>
                </a:solidFill>
                <a:latin typeface="Poppins Bold"/>
              </a:rPr>
              <a:t>4</a:t>
            </a:r>
          </a:p>
        </p:txBody>
      </p:sp>
      <p:grpSp>
        <p:nvGrpSpPr>
          <p:cNvPr id="33" name="Group 33"/>
          <p:cNvGrpSpPr/>
          <p:nvPr/>
        </p:nvGrpSpPr>
        <p:grpSpPr>
          <a:xfrm>
            <a:off x="15132462" y="4236955"/>
            <a:ext cx="2486716" cy="4903384"/>
            <a:chOff x="0" y="0"/>
            <a:chExt cx="654938" cy="1291426"/>
          </a:xfrm>
        </p:grpSpPr>
        <p:sp>
          <p:nvSpPr>
            <p:cNvPr id="34" name="Freeform 34"/>
            <p:cNvSpPr/>
            <p:nvPr/>
          </p:nvSpPr>
          <p:spPr>
            <a:xfrm>
              <a:off x="0" y="0"/>
              <a:ext cx="654938" cy="1291426"/>
            </a:xfrm>
            <a:custGeom>
              <a:avLst/>
              <a:gdLst/>
              <a:ahLst/>
              <a:cxnLst/>
              <a:rect l="l" t="t" r="r" b="b"/>
              <a:pathLst>
                <a:path w="654938" h="1291426">
                  <a:moveTo>
                    <a:pt x="168119" y="0"/>
                  </a:moveTo>
                  <a:lnTo>
                    <a:pt x="486819" y="0"/>
                  </a:lnTo>
                  <a:cubicBezTo>
                    <a:pt x="531407" y="0"/>
                    <a:pt x="574168" y="17712"/>
                    <a:pt x="605697" y="49241"/>
                  </a:cubicBezTo>
                  <a:cubicBezTo>
                    <a:pt x="637225" y="80769"/>
                    <a:pt x="654938" y="123531"/>
                    <a:pt x="654938" y="168119"/>
                  </a:cubicBezTo>
                  <a:lnTo>
                    <a:pt x="654938" y="1123308"/>
                  </a:lnTo>
                  <a:cubicBezTo>
                    <a:pt x="654938" y="1216157"/>
                    <a:pt x="579668" y="1291426"/>
                    <a:pt x="486819" y="1291426"/>
                  </a:cubicBezTo>
                  <a:lnTo>
                    <a:pt x="168119" y="1291426"/>
                  </a:lnTo>
                  <a:cubicBezTo>
                    <a:pt x="123531" y="1291426"/>
                    <a:pt x="80769" y="1273714"/>
                    <a:pt x="49241" y="1242185"/>
                  </a:cubicBezTo>
                  <a:cubicBezTo>
                    <a:pt x="17712" y="1210657"/>
                    <a:pt x="0" y="1167895"/>
                    <a:pt x="0" y="1123308"/>
                  </a:cubicBezTo>
                  <a:lnTo>
                    <a:pt x="0" y="168119"/>
                  </a:lnTo>
                  <a:cubicBezTo>
                    <a:pt x="0" y="123531"/>
                    <a:pt x="17712" y="80769"/>
                    <a:pt x="49241" y="49241"/>
                  </a:cubicBezTo>
                  <a:cubicBezTo>
                    <a:pt x="80769" y="17712"/>
                    <a:pt x="123531" y="0"/>
                    <a:pt x="168119" y="0"/>
                  </a:cubicBezTo>
                  <a:close/>
                </a:path>
              </a:pathLst>
            </a:custGeom>
            <a:solidFill>
              <a:srgbClr val="FFBC00"/>
            </a:solidFill>
          </p:spPr>
        </p:sp>
        <p:sp>
          <p:nvSpPr>
            <p:cNvPr id="35" name="TextBox 35"/>
            <p:cNvSpPr txBox="1"/>
            <p:nvPr/>
          </p:nvSpPr>
          <p:spPr>
            <a:xfrm>
              <a:off x="0" y="-57150"/>
              <a:ext cx="654938" cy="1348576"/>
            </a:xfrm>
            <a:prstGeom prst="rect">
              <a:avLst/>
            </a:prstGeom>
          </p:spPr>
          <p:txBody>
            <a:bodyPr lIns="50800" tIns="50800" rIns="50800" bIns="50800" rtlCol="0" anchor="ctr"/>
            <a:lstStyle/>
            <a:p>
              <a:pPr algn="ctr">
                <a:lnSpc>
                  <a:spcPts val="2659"/>
                </a:lnSpc>
              </a:pPr>
              <a:r>
                <a:rPr lang="en-US" sz="1899">
                  <a:solidFill>
                    <a:srgbClr val="000000"/>
                  </a:solidFill>
                  <a:latin typeface="Poppins"/>
                </a:rPr>
                <a:t>Evaluarea </a:t>
              </a:r>
            </a:p>
            <a:p>
              <a:pPr algn="ctr">
                <a:lnSpc>
                  <a:spcPts val="2799"/>
                </a:lnSpc>
              </a:pPr>
              <a:r>
                <a:rPr lang="en-US" sz="1999">
                  <a:solidFill>
                    <a:srgbClr val="000000"/>
                  </a:solidFill>
                  <a:latin typeface="Poppins"/>
                </a:rPr>
                <a:t>Modalități de diseminare </a:t>
              </a:r>
            </a:p>
          </p:txBody>
        </p:sp>
      </p:grpSp>
      <p:grpSp>
        <p:nvGrpSpPr>
          <p:cNvPr id="36" name="Group 36"/>
          <p:cNvGrpSpPr/>
          <p:nvPr/>
        </p:nvGrpSpPr>
        <p:grpSpPr>
          <a:xfrm>
            <a:off x="15827787" y="3928615"/>
            <a:ext cx="1431513" cy="1687709"/>
            <a:chOff x="0" y="0"/>
            <a:chExt cx="977179" cy="1152064"/>
          </a:xfrm>
        </p:grpSpPr>
        <p:sp>
          <p:nvSpPr>
            <p:cNvPr id="37" name="Freeform 37"/>
            <p:cNvSpPr/>
            <p:nvPr/>
          </p:nvSpPr>
          <p:spPr>
            <a:xfrm>
              <a:off x="0" y="0"/>
              <a:ext cx="977179" cy="1152064"/>
            </a:xfrm>
            <a:custGeom>
              <a:avLst/>
              <a:gdLst/>
              <a:ahLst/>
              <a:cxnLst/>
              <a:rect l="l" t="t" r="r" b="b"/>
              <a:pathLst>
                <a:path w="977179" h="1152064">
                  <a:moveTo>
                    <a:pt x="488589" y="0"/>
                  </a:moveTo>
                  <a:cubicBezTo>
                    <a:pt x="218749" y="0"/>
                    <a:pt x="0" y="257898"/>
                    <a:pt x="0" y="576032"/>
                  </a:cubicBezTo>
                  <a:cubicBezTo>
                    <a:pt x="0" y="894165"/>
                    <a:pt x="218749" y="1152064"/>
                    <a:pt x="488589" y="1152064"/>
                  </a:cubicBezTo>
                  <a:cubicBezTo>
                    <a:pt x="758430" y="1152064"/>
                    <a:pt x="977179" y="894165"/>
                    <a:pt x="977179" y="576032"/>
                  </a:cubicBezTo>
                  <a:cubicBezTo>
                    <a:pt x="977179" y="257898"/>
                    <a:pt x="758430" y="0"/>
                    <a:pt x="488589" y="0"/>
                  </a:cubicBezTo>
                  <a:close/>
                </a:path>
              </a:pathLst>
            </a:custGeom>
            <a:solidFill>
              <a:srgbClr val="003D60"/>
            </a:solidFill>
          </p:spPr>
        </p:sp>
        <p:sp>
          <p:nvSpPr>
            <p:cNvPr id="38" name="TextBox 38"/>
            <p:cNvSpPr txBox="1"/>
            <p:nvPr/>
          </p:nvSpPr>
          <p:spPr>
            <a:xfrm>
              <a:off x="91610" y="-34869"/>
              <a:ext cx="793958" cy="1078927"/>
            </a:xfrm>
            <a:prstGeom prst="rect">
              <a:avLst/>
            </a:prstGeom>
          </p:spPr>
          <p:txBody>
            <a:bodyPr lIns="50800" tIns="50800" rIns="50800" bIns="50800" rtlCol="0" anchor="ctr"/>
            <a:lstStyle/>
            <a:p>
              <a:pPr algn="ctr">
                <a:lnSpc>
                  <a:spcPts val="7279"/>
                </a:lnSpc>
              </a:pPr>
              <a:r>
                <a:rPr lang="en-US" sz="5199">
                  <a:solidFill>
                    <a:srgbClr val="FFFFFF"/>
                  </a:solidFill>
                  <a:latin typeface="Poppins Bold"/>
                </a:rPr>
                <a:t>5</a:t>
              </a:r>
            </a:p>
          </p:txBody>
        </p:sp>
      </p:grpSp>
      <p:sp>
        <p:nvSpPr>
          <p:cNvPr id="39" name="TextBox 39"/>
          <p:cNvSpPr txBox="1"/>
          <p:nvPr/>
        </p:nvSpPr>
        <p:spPr>
          <a:xfrm>
            <a:off x="1194962" y="5349448"/>
            <a:ext cx="2783068" cy="2473203"/>
          </a:xfrm>
          <a:prstGeom prst="rect">
            <a:avLst/>
          </a:prstGeom>
        </p:spPr>
        <p:txBody>
          <a:bodyPr lIns="0" tIns="0" rIns="0" bIns="0" rtlCol="0" anchor="t">
            <a:spAutoFit/>
          </a:bodyPr>
          <a:lstStyle/>
          <a:p>
            <a:pPr algn="ctr">
              <a:lnSpc>
                <a:spcPts val="2806"/>
              </a:lnSpc>
              <a:spcBef>
                <a:spcPct val="0"/>
              </a:spcBef>
            </a:pPr>
            <a:r>
              <a:rPr lang="en-US" sz="2004">
                <a:solidFill>
                  <a:srgbClr val="000000"/>
                </a:solidFill>
                <a:latin typeface="Poppins"/>
              </a:rPr>
              <a:t>Introducerea cursanților și prezentarea asociației și a centrului Erasmus Plus Progetto Crescere.</a:t>
            </a:r>
          </a:p>
        </p:txBody>
      </p:sp>
      <p:sp>
        <p:nvSpPr>
          <p:cNvPr id="40" name="TextBox 40"/>
          <p:cNvSpPr txBox="1"/>
          <p:nvPr/>
        </p:nvSpPr>
        <p:spPr>
          <a:xfrm>
            <a:off x="4856955" y="4893119"/>
            <a:ext cx="2004453" cy="3530720"/>
          </a:xfrm>
          <a:prstGeom prst="rect">
            <a:avLst/>
          </a:prstGeom>
        </p:spPr>
        <p:txBody>
          <a:bodyPr lIns="0" tIns="0" rIns="0" bIns="0" rtlCol="0" anchor="t">
            <a:spAutoFit/>
          </a:bodyPr>
          <a:lstStyle/>
          <a:p>
            <a:pPr algn="ctr">
              <a:lnSpc>
                <a:spcPts val="2793"/>
              </a:lnSpc>
              <a:spcBef>
                <a:spcPct val="0"/>
              </a:spcBef>
            </a:pPr>
            <a:r>
              <a:rPr lang="en-US" sz="1995">
                <a:solidFill>
                  <a:srgbClr val="000000"/>
                </a:solidFill>
                <a:latin typeface="Poppins"/>
              </a:rPr>
              <a:t>Metode de prezentare a  școlii și a ofertei școlare  pentru părinți, modalități prin care se  introduc părinții  în spațiul școlar </a:t>
            </a:r>
          </a:p>
        </p:txBody>
      </p:sp>
      <p:sp>
        <p:nvSpPr>
          <p:cNvPr id="41" name="TextBox 41"/>
          <p:cNvSpPr txBox="1"/>
          <p:nvPr/>
        </p:nvSpPr>
        <p:spPr>
          <a:xfrm>
            <a:off x="8609914" y="5826744"/>
            <a:ext cx="2418894" cy="1453081"/>
          </a:xfrm>
          <a:prstGeom prst="rect">
            <a:avLst/>
          </a:prstGeom>
        </p:spPr>
        <p:txBody>
          <a:bodyPr lIns="0" tIns="0" rIns="0" bIns="0" rtlCol="0" anchor="t">
            <a:spAutoFit/>
          </a:bodyPr>
          <a:lstStyle/>
          <a:p>
            <a:pPr algn="ctr">
              <a:lnSpc>
                <a:spcPts val="2858"/>
              </a:lnSpc>
              <a:spcBef>
                <a:spcPct val="0"/>
              </a:spcBef>
            </a:pPr>
            <a:r>
              <a:rPr lang="en-US" sz="2042">
                <a:solidFill>
                  <a:srgbClr val="000000"/>
                </a:solidFill>
                <a:latin typeface="Poppins"/>
              </a:rPr>
              <a:t>Comunicarea -element cheie în relația școală-familie</a:t>
            </a:r>
          </a:p>
        </p:txBody>
      </p:sp>
      <p:sp>
        <p:nvSpPr>
          <p:cNvPr id="42" name="TextBox 42"/>
          <p:cNvSpPr txBox="1"/>
          <p:nvPr/>
        </p:nvSpPr>
        <p:spPr>
          <a:xfrm>
            <a:off x="12190999" y="5526944"/>
            <a:ext cx="2230721" cy="2538733"/>
          </a:xfrm>
          <a:prstGeom prst="rect">
            <a:avLst/>
          </a:prstGeom>
        </p:spPr>
        <p:txBody>
          <a:bodyPr lIns="0" tIns="0" rIns="0" bIns="0" rtlCol="0" anchor="t">
            <a:spAutoFit/>
          </a:bodyPr>
          <a:lstStyle/>
          <a:p>
            <a:pPr algn="ctr">
              <a:lnSpc>
                <a:spcPts val="2869"/>
              </a:lnSpc>
              <a:spcBef>
                <a:spcPct val="0"/>
              </a:spcBef>
            </a:pPr>
            <a:r>
              <a:rPr lang="en-US" sz="2049">
                <a:solidFill>
                  <a:srgbClr val="000000"/>
                </a:solidFill>
                <a:latin typeface="Poppins"/>
              </a:rPr>
              <a:t>Vizita  a două centre educaționale, "La Polveriera" și "Centro internazionale Loris Malaguzzi"</a:t>
            </a:r>
          </a:p>
        </p:txBody>
      </p:sp>
      <p:grpSp>
        <p:nvGrpSpPr>
          <p:cNvPr id="43" name="Group 43"/>
          <p:cNvGrpSpPr/>
          <p:nvPr/>
        </p:nvGrpSpPr>
        <p:grpSpPr>
          <a:xfrm>
            <a:off x="5091799" y="1028700"/>
            <a:ext cx="7879350" cy="1725878"/>
            <a:chOff x="0" y="0"/>
            <a:chExt cx="2075220" cy="454552"/>
          </a:xfrm>
        </p:grpSpPr>
        <p:sp>
          <p:nvSpPr>
            <p:cNvPr id="44" name="Freeform 44"/>
            <p:cNvSpPr/>
            <p:nvPr/>
          </p:nvSpPr>
          <p:spPr>
            <a:xfrm>
              <a:off x="0" y="0"/>
              <a:ext cx="2075220" cy="454552"/>
            </a:xfrm>
            <a:custGeom>
              <a:avLst/>
              <a:gdLst/>
              <a:ahLst/>
              <a:cxnLst/>
              <a:rect l="l" t="t" r="r" b="b"/>
              <a:pathLst>
                <a:path w="2075220" h="454552">
                  <a:moveTo>
                    <a:pt x="53058" y="0"/>
                  </a:moveTo>
                  <a:lnTo>
                    <a:pt x="2022161" y="0"/>
                  </a:lnTo>
                  <a:cubicBezTo>
                    <a:pt x="2036233" y="0"/>
                    <a:pt x="2049729" y="5590"/>
                    <a:pt x="2059679" y="15540"/>
                  </a:cubicBezTo>
                  <a:cubicBezTo>
                    <a:pt x="2069630" y="25491"/>
                    <a:pt x="2075220" y="38986"/>
                    <a:pt x="2075220" y="53058"/>
                  </a:cubicBezTo>
                  <a:lnTo>
                    <a:pt x="2075220" y="401494"/>
                  </a:lnTo>
                  <a:cubicBezTo>
                    <a:pt x="2075220" y="430797"/>
                    <a:pt x="2051465" y="454552"/>
                    <a:pt x="2022161" y="454552"/>
                  </a:cubicBezTo>
                  <a:lnTo>
                    <a:pt x="53058" y="454552"/>
                  </a:lnTo>
                  <a:cubicBezTo>
                    <a:pt x="23755" y="454552"/>
                    <a:pt x="0" y="430797"/>
                    <a:pt x="0" y="401494"/>
                  </a:cubicBezTo>
                  <a:lnTo>
                    <a:pt x="0" y="53058"/>
                  </a:lnTo>
                  <a:cubicBezTo>
                    <a:pt x="0" y="23755"/>
                    <a:pt x="23755" y="0"/>
                    <a:pt x="53058" y="0"/>
                  </a:cubicBezTo>
                  <a:close/>
                </a:path>
              </a:pathLst>
            </a:custGeom>
            <a:solidFill>
              <a:srgbClr val="FFBC00"/>
            </a:solidFill>
          </p:spPr>
        </p:sp>
        <p:sp>
          <p:nvSpPr>
            <p:cNvPr id="45" name="TextBox 45"/>
            <p:cNvSpPr txBox="1"/>
            <p:nvPr/>
          </p:nvSpPr>
          <p:spPr>
            <a:xfrm>
              <a:off x="0" y="-57150"/>
              <a:ext cx="2075220" cy="511702"/>
            </a:xfrm>
            <a:prstGeom prst="rect">
              <a:avLst/>
            </a:prstGeom>
          </p:spPr>
          <p:txBody>
            <a:bodyPr lIns="50800" tIns="50800" rIns="50800" bIns="50800" rtlCol="0" anchor="ctr"/>
            <a:lstStyle/>
            <a:p>
              <a:pPr algn="ctr">
                <a:lnSpc>
                  <a:spcPts val="2659"/>
                </a:lnSpc>
              </a:pPr>
              <a:endParaRPr/>
            </a:p>
          </p:txBody>
        </p:sp>
      </p:grpSp>
      <p:sp>
        <p:nvSpPr>
          <p:cNvPr id="46" name="TextBox 46"/>
          <p:cNvSpPr txBox="1"/>
          <p:nvPr/>
        </p:nvSpPr>
        <p:spPr>
          <a:xfrm>
            <a:off x="5938843" y="1415947"/>
            <a:ext cx="6052848" cy="684530"/>
          </a:xfrm>
          <a:prstGeom prst="rect">
            <a:avLst/>
          </a:prstGeom>
        </p:spPr>
        <p:txBody>
          <a:bodyPr lIns="0" tIns="0" rIns="0" bIns="0" rtlCol="0" anchor="t">
            <a:spAutoFit/>
          </a:bodyPr>
          <a:lstStyle/>
          <a:p>
            <a:pPr algn="ctr">
              <a:lnSpc>
                <a:spcPts val="5320"/>
              </a:lnSpc>
              <a:spcBef>
                <a:spcPct val="0"/>
              </a:spcBef>
            </a:pPr>
            <a:r>
              <a:rPr lang="en-US" sz="3800">
                <a:solidFill>
                  <a:srgbClr val="000000"/>
                </a:solidFill>
                <a:latin typeface="Poppins Bold"/>
              </a:rPr>
              <a:t>Programul cursului</a:t>
            </a:r>
          </a:p>
        </p:txBody>
      </p:sp>
      <p:grpSp>
        <p:nvGrpSpPr>
          <p:cNvPr id="47" name="Group 47"/>
          <p:cNvGrpSpPr/>
          <p:nvPr/>
        </p:nvGrpSpPr>
        <p:grpSpPr>
          <a:xfrm>
            <a:off x="-194804" y="9901933"/>
            <a:ext cx="19491312" cy="1115761"/>
            <a:chOff x="0" y="0"/>
            <a:chExt cx="5133514" cy="293863"/>
          </a:xfrm>
        </p:grpSpPr>
        <p:sp>
          <p:nvSpPr>
            <p:cNvPr id="48" name="Freeform 48"/>
            <p:cNvSpPr/>
            <p:nvPr/>
          </p:nvSpPr>
          <p:spPr>
            <a:xfrm>
              <a:off x="0" y="0"/>
              <a:ext cx="5133514" cy="293863"/>
            </a:xfrm>
            <a:custGeom>
              <a:avLst/>
              <a:gdLst/>
              <a:ahLst/>
              <a:cxnLst/>
              <a:rect l="l" t="t" r="r" b="b"/>
              <a:pathLst>
                <a:path w="5133514" h="293863">
                  <a:moveTo>
                    <a:pt x="0" y="0"/>
                  </a:moveTo>
                  <a:lnTo>
                    <a:pt x="5133514" y="0"/>
                  </a:lnTo>
                  <a:lnTo>
                    <a:pt x="5133514" y="293863"/>
                  </a:lnTo>
                  <a:lnTo>
                    <a:pt x="0" y="293863"/>
                  </a:lnTo>
                  <a:close/>
                </a:path>
              </a:pathLst>
            </a:custGeom>
            <a:solidFill>
              <a:srgbClr val="FFBC00"/>
            </a:solidFill>
          </p:spPr>
        </p:sp>
        <p:sp>
          <p:nvSpPr>
            <p:cNvPr id="49" name="TextBox 49"/>
            <p:cNvSpPr txBox="1"/>
            <p:nvPr/>
          </p:nvSpPr>
          <p:spPr>
            <a:xfrm>
              <a:off x="0" y="-57150"/>
              <a:ext cx="5133514" cy="351013"/>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71" t="-9479" b="-9479"/>
            </a:stretch>
          </a:blipFill>
        </p:spPr>
      </p:sp>
      <p:grpSp>
        <p:nvGrpSpPr>
          <p:cNvPr id="3" name="Group 3"/>
          <p:cNvGrpSpPr/>
          <p:nvPr/>
        </p:nvGrpSpPr>
        <p:grpSpPr>
          <a:xfrm>
            <a:off x="9083258" y="461467"/>
            <a:ext cx="9429868" cy="9364065"/>
            <a:chOff x="0" y="0"/>
            <a:chExt cx="12573157" cy="12485420"/>
          </a:xfrm>
        </p:grpSpPr>
        <p:pic>
          <p:nvPicPr>
            <p:cNvPr id="4" name="Picture 4"/>
            <p:cNvPicPr>
              <a:picLocks noChangeAspect="1"/>
            </p:cNvPicPr>
            <p:nvPr/>
          </p:nvPicPr>
          <p:blipFill>
            <a:blip r:embed="rId3" cstate="email">
              <a:extLst>
                <a:ext uri="{28A0092B-C50C-407E-A947-70E740481C1C}">
                  <a14:useLocalDpi xmlns:a14="http://schemas.microsoft.com/office/drawing/2010/main"/>
                </a:ext>
              </a:extLst>
            </a:blip>
            <a:srcRect t="348" b="348"/>
            <a:stretch>
              <a:fillRect/>
            </a:stretch>
          </p:blipFill>
          <p:spPr>
            <a:xfrm>
              <a:off x="0" y="0"/>
              <a:ext cx="12573157" cy="12485420"/>
            </a:xfrm>
            <a:prstGeom prst="rect">
              <a:avLst/>
            </a:prstGeom>
          </p:spPr>
        </p:pic>
      </p:grpSp>
      <p:grpSp>
        <p:nvGrpSpPr>
          <p:cNvPr id="5" name="Group 5"/>
          <p:cNvGrpSpPr/>
          <p:nvPr/>
        </p:nvGrpSpPr>
        <p:grpSpPr>
          <a:xfrm rot="10799999">
            <a:off x="5907576" y="5973723"/>
            <a:ext cx="5650768" cy="4762630"/>
            <a:chOff x="0" y="0"/>
            <a:chExt cx="843825" cy="711200"/>
          </a:xfrm>
        </p:grpSpPr>
        <p:sp>
          <p:nvSpPr>
            <p:cNvPr id="6" name="Freeform 6"/>
            <p:cNvSpPr/>
            <p:nvPr/>
          </p:nvSpPr>
          <p:spPr>
            <a:xfrm>
              <a:off x="0" y="0"/>
              <a:ext cx="843825" cy="711200"/>
            </a:xfrm>
            <a:custGeom>
              <a:avLst/>
              <a:gdLst/>
              <a:ahLst/>
              <a:cxnLst/>
              <a:rect l="l" t="t" r="r" b="b"/>
              <a:pathLst>
                <a:path w="843825" h="711200">
                  <a:moveTo>
                    <a:pt x="421913" y="711200"/>
                  </a:moveTo>
                  <a:lnTo>
                    <a:pt x="843825" y="0"/>
                  </a:lnTo>
                  <a:lnTo>
                    <a:pt x="0" y="0"/>
                  </a:lnTo>
                  <a:lnTo>
                    <a:pt x="421913" y="711200"/>
                  </a:lnTo>
                  <a:close/>
                </a:path>
              </a:pathLst>
            </a:custGeom>
            <a:solidFill>
              <a:srgbClr val="003D60"/>
            </a:solidFill>
          </p:spPr>
        </p:sp>
        <p:sp>
          <p:nvSpPr>
            <p:cNvPr id="7" name="TextBox 7"/>
            <p:cNvSpPr txBox="1"/>
            <p:nvPr/>
          </p:nvSpPr>
          <p:spPr>
            <a:xfrm>
              <a:off x="131848" y="-6350"/>
              <a:ext cx="580130" cy="387350"/>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rot="-4357799">
            <a:off x="6007900" y="1922680"/>
            <a:ext cx="7216534" cy="342785"/>
          </a:xfrm>
          <a:custGeom>
            <a:avLst/>
            <a:gdLst/>
            <a:ahLst/>
            <a:cxnLst/>
            <a:rect l="l" t="t" r="r" b="b"/>
            <a:pathLst>
              <a:path w="7216534" h="342785">
                <a:moveTo>
                  <a:pt x="0" y="0"/>
                </a:moveTo>
                <a:lnTo>
                  <a:pt x="7216534" y="0"/>
                </a:lnTo>
                <a:lnTo>
                  <a:pt x="7216534" y="342786"/>
                </a:lnTo>
                <a:lnTo>
                  <a:pt x="0" y="342786"/>
                </a:lnTo>
                <a:lnTo>
                  <a:pt x="0" y="0"/>
                </a:lnTo>
                <a:close/>
              </a:path>
            </a:pathLst>
          </a:custGeom>
          <a:blipFill>
            <a:blip r:embed="rId4">
              <a:alphaModFix amt="55000"/>
            </a:blip>
            <a:stretch>
              <a:fillRect/>
            </a:stretch>
          </a:blipFill>
        </p:spPr>
      </p:sp>
      <p:grpSp>
        <p:nvGrpSpPr>
          <p:cNvPr id="9" name="Group 9"/>
          <p:cNvGrpSpPr/>
          <p:nvPr/>
        </p:nvGrpSpPr>
        <p:grpSpPr>
          <a:xfrm rot="-1772257">
            <a:off x="9604592" y="4280030"/>
            <a:ext cx="726732" cy="7462842"/>
            <a:chOff x="0" y="0"/>
            <a:chExt cx="191403" cy="1965522"/>
          </a:xfrm>
        </p:grpSpPr>
        <p:sp>
          <p:nvSpPr>
            <p:cNvPr id="10" name="Freeform 10"/>
            <p:cNvSpPr/>
            <p:nvPr/>
          </p:nvSpPr>
          <p:spPr>
            <a:xfrm>
              <a:off x="0" y="0"/>
              <a:ext cx="191403" cy="1965522"/>
            </a:xfrm>
            <a:custGeom>
              <a:avLst/>
              <a:gdLst/>
              <a:ahLst/>
              <a:cxnLst/>
              <a:rect l="l" t="t" r="r" b="b"/>
              <a:pathLst>
                <a:path w="191403" h="1965522">
                  <a:moveTo>
                    <a:pt x="0" y="0"/>
                  </a:moveTo>
                  <a:lnTo>
                    <a:pt x="191403" y="0"/>
                  </a:lnTo>
                  <a:lnTo>
                    <a:pt x="191403" y="1965522"/>
                  </a:lnTo>
                  <a:lnTo>
                    <a:pt x="0" y="1965522"/>
                  </a:lnTo>
                  <a:close/>
                </a:path>
              </a:pathLst>
            </a:custGeom>
            <a:solidFill>
              <a:srgbClr val="FFBC00"/>
            </a:solidFill>
          </p:spPr>
        </p:sp>
        <p:sp>
          <p:nvSpPr>
            <p:cNvPr id="11" name="TextBox 11"/>
            <p:cNvSpPr txBox="1"/>
            <p:nvPr/>
          </p:nvSpPr>
          <p:spPr>
            <a:xfrm>
              <a:off x="0" y="-57150"/>
              <a:ext cx="191403" cy="2022672"/>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776241" y="907192"/>
            <a:ext cx="6034028" cy="1186881"/>
            <a:chOff x="0" y="0"/>
            <a:chExt cx="1589209" cy="312594"/>
          </a:xfrm>
        </p:grpSpPr>
        <p:sp>
          <p:nvSpPr>
            <p:cNvPr id="13" name="Freeform 13"/>
            <p:cNvSpPr/>
            <p:nvPr/>
          </p:nvSpPr>
          <p:spPr>
            <a:xfrm>
              <a:off x="0" y="0"/>
              <a:ext cx="1589209" cy="312594"/>
            </a:xfrm>
            <a:custGeom>
              <a:avLst/>
              <a:gdLst/>
              <a:ahLst/>
              <a:cxnLst/>
              <a:rect l="l" t="t" r="r" b="b"/>
              <a:pathLst>
                <a:path w="1589209" h="312594">
                  <a:moveTo>
                    <a:pt x="118040" y="0"/>
                  </a:moveTo>
                  <a:lnTo>
                    <a:pt x="1471169" y="0"/>
                  </a:lnTo>
                  <a:cubicBezTo>
                    <a:pt x="1536361" y="0"/>
                    <a:pt x="1589209" y="52848"/>
                    <a:pt x="1589209" y="118040"/>
                  </a:cubicBezTo>
                  <a:lnTo>
                    <a:pt x="1589209" y="194554"/>
                  </a:lnTo>
                  <a:cubicBezTo>
                    <a:pt x="1589209" y="225860"/>
                    <a:pt x="1576773" y="255884"/>
                    <a:pt x="1554636" y="278021"/>
                  </a:cubicBezTo>
                  <a:cubicBezTo>
                    <a:pt x="1532499" y="300158"/>
                    <a:pt x="1502475" y="312594"/>
                    <a:pt x="1471169" y="312594"/>
                  </a:cubicBezTo>
                  <a:lnTo>
                    <a:pt x="118040" y="312594"/>
                  </a:lnTo>
                  <a:cubicBezTo>
                    <a:pt x="52848" y="312594"/>
                    <a:pt x="0" y="259746"/>
                    <a:pt x="0" y="194554"/>
                  </a:cubicBezTo>
                  <a:lnTo>
                    <a:pt x="0" y="118040"/>
                  </a:lnTo>
                  <a:cubicBezTo>
                    <a:pt x="0" y="52848"/>
                    <a:pt x="52848" y="0"/>
                    <a:pt x="118040" y="0"/>
                  </a:cubicBezTo>
                  <a:close/>
                </a:path>
              </a:pathLst>
            </a:custGeom>
            <a:solidFill>
              <a:srgbClr val="FFBC00"/>
            </a:solidFill>
          </p:spPr>
        </p:sp>
        <p:sp>
          <p:nvSpPr>
            <p:cNvPr id="14" name="TextBox 14"/>
            <p:cNvSpPr txBox="1"/>
            <p:nvPr/>
          </p:nvSpPr>
          <p:spPr>
            <a:xfrm>
              <a:off x="0" y="-66675"/>
              <a:ext cx="1589209" cy="379269"/>
            </a:xfrm>
            <a:prstGeom prst="rect">
              <a:avLst/>
            </a:prstGeom>
          </p:spPr>
          <p:txBody>
            <a:bodyPr lIns="50800" tIns="50800" rIns="50800" bIns="50800" rtlCol="0" anchor="ctr"/>
            <a:lstStyle/>
            <a:p>
              <a:pPr algn="ctr">
                <a:lnSpc>
                  <a:spcPts val="2800"/>
                </a:lnSpc>
              </a:pPr>
              <a:endParaRPr/>
            </a:p>
          </p:txBody>
        </p:sp>
      </p:grpSp>
      <p:grpSp>
        <p:nvGrpSpPr>
          <p:cNvPr id="15" name="Group 15"/>
          <p:cNvGrpSpPr/>
          <p:nvPr/>
        </p:nvGrpSpPr>
        <p:grpSpPr>
          <a:xfrm rot="997894">
            <a:off x="8759171" y="-1521140"/>
            <a:ext cx="769657" cy="6729346"/>
            <a:chOff x="0" y="0"/>
            <a:chExt cx="202708" cy="1772338"/>
          </a:xfrm>
        </p:grpSpPr>
        <p:sp>
          <p:nvSpPr>
            <p:cNvPr id="16" name="Freeform 16"/>
            <p:cNvSpPr/>
            <p:nvPr/>
          </p:nvSpPr>
          <p:spPr>
            <a:xfrm>
              <a:off x="0" y="0"/>
              <a:ext cx="202708" cy="1772338"/>
            </a:xfrm>
            <a:custGeom>
              <a:avLst/>
              <a:gdLst/>
              <a:ahLst/>
              <a:cxnLst/>
              <a:rect l="l" t="t" r="r" b="b"/>
              <a:pathLst>
                <a:path w="202708" h="1772338">
                  <a:moveTo>
                    <a:pt x="0" y="0"/>
                  </a:moveTo>
                  <a:lnTo>
                    <a:pt x="202708" y="0"/>
                  </a:lnTo>
                  <a:lnTo>
                    <a:pt x="202708" y="1772338"/>
                  </a:lnTo>
                  <a:lnTo>
                    <a:pt x="0" y="1772338"/>
                  </a:lnTo>
                  <a:close/>
                </a:path>
              </a:pathLst>
            </a:custGeom>
            <a:solidFill>
              <a:srgbClr val="FFBC00"/>
            </a:solidFill>
          </p:spPr>
        </p:sp>
        <p:sp>
          <p:nvSpPr>
            <p:cNvPr id="17" name="TextBox 17"/>
            <p:cNvSpPr txBox="1"/>
            <p:nvPr/>
          </p:nvSpPr>
          <p:spPr>
            <a:xfrm>
              <a:off x="0" y="-57150"/>
              <a:ext cx="202708" cy="1829488"/>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1028700" y="1072008"/>
            <a:ext cx="5600084" cy="771525"/>
          </a:xfrm>
          <a:prstGeom prst="rect">
            <a:avLst/>
          </a:prstGeom>
        </p:spPr>
        <p:txBody>
          <a:bodyPr lIns="0" tIns="0" rIns="0" bIns="0" rtlCol="0" anchor="t">
            <a:spAutoFit/>
          </a:bodyPr>
          <a:lstStyle/>
          <a:p>
            <a:pPr>
              <a:lnSpc>
                <a:spcPts val="6299"/>
              </a:lnSpc>
            </a:pPr>
            <a:r>
              <a:rPr lang="en-US" sz="4500">
                <a:solidFill>
                  <a:srgbClr val="000000"/>
                </a:solidFill>
                <a:latin typeface="League Spartan Bold"/>
              </a:rPr>
              <a:t>ZIUA 1</a:t>
            </a:r>
          </a:p>
        </p:txBody>
      </p:sp>
      <p:sp>
        <p:nvSpPr>
          <p:cNvPr id="19" name="TextBox 19"/>
          <p:cNvSpPr txBox="1"/>
          <p:nvPr/>
        </p:nvSpPr>
        <p:spPr>
          <a:xfrm>
            <a:off x="317850" y="2704237"/>
            <a:ext cx="7494397" cy="4870503"/>
          </a:xfrm>
          <a:prstGeom prst="rect">
            <a:avLst/>
          </a:prstGeom>
        </p:spPr>
        <p:txBody>
          <a:bodyPr lIns="0" tIns="0" rIns="0" bIns="0" rtlCol="0" anchor="t">
            <a:spAutoFit/>
          </a:bodyPr>
          <a:lstStyle/>
          <a:p>
            <a:pPr algn="just">
              <a:lnSpc>
                <a:spcPts val="3511"/>
              </a:lnSpc>
            </a:pPr>
            <a:r>
              <a:rPr lang="en-US" sz="2508">
                <a:solidFill>
                  <a:srgbClr val="000000"/>
                </a:solidFill>
                <a:latin typeface="Poppins"/>
              </a:rPr>
              <a:t>Prima zi de curs a debutat cu introducerea cursanților și prezentarea asociației și a centrului </a:t>
            </a:r>
            <a:r>
              <a:rPr lang="en-US" sz="2508" u="sng">
                <a:solidFill>
                  <a:srgbClr val="000000"/>
                </a:solidFill>
                <a:latin typeface="Poppins"/>
                <a:hlinkClick r:id="rId5" tooltip="https://www.facebook.com/ProgettoCrescereErasmus?__cft__[0]=AZVJvoDGKIlSEkvf9Q5dQaSFt5LRDzTxHU7fRghX9s9jSl6r1pFhG6aVK8RKaWjVLOfIdXkJG_yMV_fWsOETKV_-aHJGS00QnUZWXGyaom2wm2uVxQTjDxqSoItZnQ_RZJngxwdQBcE_oIKhFd4XJwSbjVcpVYK8ZOKHFuA1ht4AutJEsmHIHYusIoonae04L1o&amp;__tn__=-]K-R"/>
              </a:rPr>
              <a:t>Erasmus Plus Progetto Crescere</a:t>
            </a:r>
            <a:r>
              <a:rPr lang="en-US" sz="2508">
                <a:solidFill>
                  <a:srgbClr val="000000"/>
                </a:solidFill>
                <a:latin typeface="Poppins"/>
              </a:rPr>
              <a:t>.</a:t>
            </a:r>
          </a:p>
          <a:p>
            <a:pPr algn="just">
              <a:lnSpc>
                <a:spcPts val="3511"/>
              </a:lnSpc>
            </a:pPr>
            <a:r>
              <a:rPr lang="en-US" sz="2508">
                <a:solidFill>
                  <a:srgbClr val="000000"/>
                </a:solidFill>
                <a:latin typeface="Poppins"/>
              </a:rPr>
              <a:t>S-a discutat despre necesitatea unei echipe formate din specialiști (psiholog, logoped, pedagog, consilier școlar, profesori de sprijin), discuții despre eliminarea școlilor speciale și incluziunea elevilor cu CES în învățământul de masă, prezentarea și compararea sistemului de învățământ românesc cu cel italian.</a:t>
            </a:r>
          </a:p>
          <a:p>
            <a:pPr algn="just">
              <a:lnSpc>
                <a:spcPts val="3511"/>
              </a:lnSpc>
              <a:spcBef>
                <a:spcPct val="0"/>
              </a:spcBef>
            </a:pPr>
            <a:endParaRPr lang="en-US" sz="2508">
              <a:solidFill>
                <a:srgbClr val="000000"/>
              </a:solidFill>
              <a:latin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sp>
      <p:sp>
        <p:nvSpPr>
          <p:cNvPr id="3" name="Freeform 3"/>
          <p:cNvSpPr/>
          <p:nvPr/>
        </p:nvSpPr>
        <p:spPr>
          <a:xfrm>
            <a:off x="0" y="0"/>
            <a:ext cx="18254458" cy="10287000"/>
          </a:xfrm>
          <a:custGeom>
            <a:avLst/>
            <a:gdLst/>
            <a:ahLst/>
            <a:cxnLst/>
            <a:rect l="l" t="t" r="r" b="b"/>
            <a:pathLst>
              <a:path w="18254458" h="10287000">
                <a:moveTo>
                  <a:pt x="0" y="0"/>
                </a:moveTo>
                <a:lnTo>
                  <a:pt x="18254458" y="0"/>
                </a:lnTo>
                <a:lnTo>
                  <a:pt x="18254458" y="10287000"/>
                </a:lnTo>
                <a:lnTo>
                  <a:pt x="0" y="10287000"/>
                </a:lnTo>
                <a:lnTo>
                  <a:pt x="0" y="0"/>
                </a:lnTo>
                <a:close/>
              </a:path>
            </a:pathLst>
          </a:custGeom>
          <a:blipFill>
            <a:blip r:embed="rId2"/>
            <a:stretch>
              <a:fillRect t="-9150" b="-9150"/>
            </a:stretch>
          </a:blipFill>
        </p:spPr>
      </p:sp>
      <p:grpSp>
        <p:nvGrpSpPr>
          <p:cNvPr id="4" name="Group 4"/>
          <p:cNvGrpSpPr/>
          <p:nvPr/>
        </p:nvGrpSpPr>
        <p:grpSpPr>
          <a:xfrm>
            <a:off x="-830957" y="911652"/>
            <a:ext cx="6973399" cy="1668642"/>
            <a:chOff x="0" y="0"/>
            <a:chExt cx="1836615" cy="439478"/>
          </a:xfrm>
        </p:grpSpPr>
        <p:sp>
          <p:nvSpPr>
            <p:cNvPr id="5" name="Freeform 5"/>
            <p:cNvSpPr/>
            <p:nvPr/>
          </p:nvSpPr>
          <p:spPr>
            <a:xfrm>
              <a:off x="0" y="0"/>
              <a:ext cx="1836615" cy="439478"/>
            </a:xfrm>
            <a:custGeom>
              <a:avLst/>
              <a:gdLst/>
              <a:ahLst/>
              <a:cxnLst/>
              <a:rect l="l" t="t" r="r" b="b"/>
              <a:pathLst>
                <a:path w="1836615" h="439478">
                  <a:moveTo>
                    <a:pt x="102139" y="0"/>
                  </a:moveTo>
                  <a:lnTo>
                    <a:pt x="1734476" y="0"/>
                  </a:lnTo>
                  <a:cubicBezTo>
                    <a:pt x="1790886" y="0"/>
                    <a:pt x="1836615" y="45729"/>
                    <a:pt x="1836615" y="102139"/>
                  </a:cubicBezTo>
                  <a:lnTo>
                    <a:pt x="1836615" y="337339"/>
                  </a:lnTo>
                  <a:cubicBezTo>
                    <a:pt x="1836615" y="393748"/>
                    <a:pt x="1790886" y="439478"/>
                    <a:pt x="1734476" y="439478"/>
                  </a:cubicBezTo>
                  <a:lnTo>
                    <a:pt x="102139" y="439478"/>
                  </a:lnTo>
                  <a:cubicBezTo>
                    <a:pt x="45729" y="439478"/>
                    <a:pt x="0" y="393748"/>
                    <a:pt x="0" y="337339"/>
                  </a:cubicBezTo>
                  <a:lnTo>
                    <a:pt x="0" y="102139"/>
                  </a:lnTo>
                  <a:cubicBezTo>
                    <a:pt x="0" y="45729"/>
                    <a:pt x="45729" y="0"/>
                    <a:pt x="102139" y="0"/>
                  </a:cubicBezTo>
                  <a:close/>
                </a:path>
              </a:pathLst>
            </a:custGeom>
            <a:solidFill>
              <a:srgbClr val="FFBC00"/>
            </a:solidFill>
          </p:spPr>
        </p:sp>
        <p:sp>
          <p:nvSpPr>
            <p:cNvPr id="6" name="TextBox 6"/>
            <p:cNvSpPr txBox="1"/>
            <p:nvPr/>
          </p:nvSpPr>
          <p:spPr>
            <a:xfrm>
              <a:off x="0" y="-66675"/>
              <a:ext cx="1836615" cy="506153"/>
            </a:xfrm>
            <a:prstGeom prst="rect">
              <a:avLst/>
            </a:prstGeom>
          </p:spPr>
          <p:txBody>
            <a:bodyPr lIns="50800" tIns="50800" rIns="50800" bIns="50800" rtlCol="0" anchor="ctr"/>
            <a:lstStyle/>
            <a:p>
              <a:pPr algn="ctr">
                <a:lnSpc>
                  <a:spcPts val="2800"/>
                </a:lnSpc>
              </a:pPr>
              <a:endParaRPr/>
            </a:p>
          </p:txBody>
        </p:sp>
      </p:grpSp>
      <p:grpSp>
        <p:nvGrpSpPr>
          <p:cNvPr id="7" name="Group 7"/>
          <p:cNvGrpSpPr/>
          <p:nvPr/>
        </p:nvGrpSpPr>
        <p:grpSpPr>
          <a:xfrm>
            <a:off x="9144000" y="609430"/>
            <a:ext cx="9110458" cy="9101991"/>
            <a:chOff x="0" y="0"/>
            <a:chExt cx="12147277" cy="12135988"/>
          </a:xfrm>
        </p:grpSpPr>
        <p:pic>
          <p:nvPicPr>
            <p:cNvPr id="8" name="Picture 8"/>
            <p:cNvPicPr>
              <a:picLocks noChangeAspect="1"/>
            </p:cNvPicPr>
            <p:nvPr/>
          </p:nvPicPr>
          <p:blipFill>
            <a:blip r:embed="rId3" cstate="email">
              <a:extLst>
                <a:ext uri="{28A0092B-C50C-407E-A947-70E740481C1C}">
                  <a14:useLocalDpi xmlns:a14="http://schemas.microsoft.com/office/drawing/2010/main"/>
                </a:ext>
              </a:extLst>
            </a:blip>
            <a:srcRect t="46" b="46"/>
            <a:stretch>
              <a:fillRect/>
            </a:stretch>
          </p:blipFill>
          <p:spPr>
            <a:xfrm>
              <a:off x="0" y="0"/>
              <a:ext cx="12147277" cy="12135988"/>
            </a:xfrm>
            <a:prstGeom prst="rect">
              <a:avLst/>
            </a:prstGeom>
          </p:spPr>
        </p:pic>
      </p:grpSp>
      <p:grpSp>
        <p:nvGrpSpPr>
          <p:cNvPr id="9" name="Group 9"/>
          <p:cNvGrpSpPr/>
          <p:nvPr/>
        </p:nvGrpSpPr>
        <p:grpSpPr>
          <a:xfrm rot="10799999">
            <a:off x="5771988" y="6457950"/>
            <a:ext cx="5443005" cy="4762630"/>
            <a:chOff x="0" y="0"/>
            <a:chExt cx="812800" cy="711200"/>
          </a:xfrm>
        </p:grpSpPr>
        <p:sp>
          <p:nvSpPr>
            <p:cNvPr id="10" name="Freeform 10"/>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003D60"/>
            </a:solidFill>
          </p:spPr>
        </p:sp>
        <p:sp>
          <p:nvSpPr>
            <p:cNvPr id="11" name="TextBox 11"/>
            <p:cNvSpPr txBox="1"/>
            <p:nvPr/>
          </p:nvSpPr>
          <p:spPr>
            <a:xfrm>
              <a:off x="127000" y="-6350"/>
              <a:ext cx="558800" cy="38735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rot="3609890">
            <a:off x="5535733" y="7580903"/>
            <a:ext cx="7216534" cy="342785"/>
          </a:xfrm>
          <a:custGeom>
            <a:avLst/>
            <a:gdLst/>
            <a:ahLst/>
            <a:cxnLst/>
            <a:rect l="l" t="t" r="r" b="b"/>
            <a:pathLst>
              <a:path w="7216534" h="342785">
                <a:moveTo>
                  <a:pt x="0" y="0"/>
                </a:moveTo>
                <a:lnTo>
                  <a:pt x="7216534" y="0"/>
                </a:lnTo>
                <a:lnTo>
                  <a:pt x="7216534" y="342786"/>
                </a:lnTo>
                <a:lnTo>
                  <a:pt x="0" y="342786"/>
                </a:lnTo>
                <a:lnTo>
                  <a:pt x="0" y="0"/>
                </a:lnTo>
                <a:close/>
              </a:path>
            </a:pathLst>
          </a:custGeom>
          <a:blipFill>
            <a:blip r:embed="rId4">
              <a:alphaModFix amt="55000"/>
            </a:blip>
            <a:stretch>
              <a:fillRect/>
            </a:stretch>
          </a:blipFill>
        </p:spPr>
      </p:sp>
      <p:sp>
        <p:nvSpPr>
          <p:cNvPr id="13" name="Freeform 13"/>
          <p:cNvSpPr/>
          <p:nvPr/>
        </p:nvSpPr>
        <p:spPr>
          <a:xfrm rot="-4357799">
            <a:off x="5535733" y="2408900"/>
            <a:ext cx="7216534" cy="342785"/>
          </a:xfrm>
          <a:custGeom>
            <a:avLst/>
            <a:gdLst/>
            <a:ahLst/>
            <a:cxnLst/>
            <a:rect l="l" t="t" r="r" b="b"/>
            <a:pathLst>
              <a:path w="7216534" h="342785">
                <a:moveTo>
                  <a:pt x="0" y="0"/>
                </a:moveTo>
                <a:lnTo>
                  <a:pt x="7216534" y="0"/>
                </a:lnTo>
                <a:lnTo>
                  <a:pt x="7216534" y="342786"/>
                </a:lnTo>
                <a:lnTo>
                  <a:pt x="0" y="342786"/>
                </a:lnTo>
                <a:lnTo>
                  <a:pt x="0" y="0"/>
                </a:lnTo>
                <a:close/>
              </a:path>
            </a:pathLst>
          </a:custGeom>
          <a:blipFill>
            <a:blip r:embed="rId4">
              <a:alphaModFix amt="55000"/>
            </a:blip>
            <a:stretch>
              <a:fillRect/>
            </a:stretch>
          </a:blipFill>
        </p:spPr>
      </p:sp>
      <p:grpSp>
        <p:nvGrpSpPr>
          <p:cNvPr id="14" name="Group 14"/>
          <p:cNvGrpSpPr/>
          <p:nvPr/>
        </p:nvGrpSpPr>
        <p:grpSpPr>
          <a:xfrm rot="-1772257">
            <a:off x="9276191" y="4020875"/>
            <a:ext cx="722648" cy="7462842"/>
            <a:chOff x="0" y="0"/>
            <a:chExt cx="190327" cy="1965522"/>
          </a:xfrm>
        </p:grpSpPr>
        <p:sp>
          <p:nvSpPr>
            <p:cNvPr id="15" name="Freeform 15"/>
            <p:cNvSpPr/>
            <p:nvPr/>
          </p:nvSpPr>
          <p:spPr>
            <a:xfrm>
              <a:off x="0" y="0"/>
              <a:ext cx="190327" cy="1965522"/>
            </a:xfrm>
            <a:custGeom>
              <a:avLst/>
              <a:gdLst/>
              <a:ahLst/>
              <a:cxnLst/>
              <a:rect l="l" t="t" r="r" b="b"/>
              <a:pathLst>
                <a:path w="190327" h="1965522">
                  <a:moveTo>
                    <a:pt x="0" y="0"/>
                  </a:moveTo>
                  <a:lnTo>
                    <a:pt x="190327" y="0"/>
                  </a:lnTo>
                  <a:lnTo>
                    <a:pt x="190327" y="1965522"/>
                  </a:lnTo>
                  <a:lnTo>
                    <a:pt x="0" y="1965522"/>
                  </a:lnTo>
                  <a:close/>
                </a:path>
              </a:pathLst>
            </a:custGeom>
            <a:solidFill>
              <a:srgbClr val="FFBC00"/>
            </a:solidFill>
          </p:spPr>
        </p:sp>
        <p:sp>
          <p:nvSpPr>
            <p:cNvPr id="16" name="TextBox 16"/>
            <p:cNvSpPr txBox="1"/>
            <p:nvPr/>
          </p:nvSpPr>
          <p:spPr>
            <a:xfrm>
              <a:off x="0" y="-57150"/>
              <a:ext cx="190327" cy="2022672"/>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997894">
            <a:off x="8303692" y="-908044"/>
            <a:ext cx="902679" cy="5862658"/>
            <a:chOff x="0" y="0"/>
            <a:chExt cx="237743" cy="1544075"/>
          </a:xfrm>
        </p:grpSpPr>
        <p:sp>
          <p:nvSpPr>
            <p:cNvPr id="18" name="Freeform 18"/>
            <p:cNvSpPr/>
            <p:nvPr/>
          </p:nvSpPr>
          <p:spPr>
            <a:xfrm>
              <a:off x="0" y="0"/>
              <a:ext cx="237743" cy="1544075"/>
            </a:xfrm>
            <a:custGeom>
              <a:avLst/>
              <a:gdLst/>
              <a:ahLst/>
              <a:cxnLst/>
              <a:rect l="l" t="t" r="r" b="b"/>
              <a:pathLst>
                <a:path w="237743" h="1544075">
                  <a:moveTo>
                    <a:pt x="0" y="0"/>
                  </a:moveTo>
                  <a:lnTo>
                    <a:pt x="237743" y="0"/>
                  </a:lnTo>
                  <a:lnTo>
                    <a:pt x="237743" y="1544075"/>
                  </a:lnTo>
                  <a:lnTo>
                    <a:pt x="0" y="1544075"/>
                  </a:lnTo>
                  <a:close/>
                </a:path>
              </a:pathLst>
            </a:custGeom>
            <a:solidFill>
              <a:srgbClr val="FFBC00"/>
            </a:solidFill>
          </p:spPr>
        </p:sp>
        <p:sp>
          <p:nvSpPr>
            <p:cNvPr id="19" name="TextBox 19"/>
            <p:cNvSpPr txBox="1"/>
            <p:nvPr/>
          </p:nvSpPr>
          <p:spPr>
            <a:xfrm>
              <a:off x="0" y="-57150"/>
              <a:ext cx="237743" cy="1601225"/>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1028700" y="1335891"/>
            <a:ext cx="4743288" cy="695325"/>
          </a:xfrm>
          <a:prstGeom prst="rect">
            <a:avLst/>
          </a:prstGeom>
        </p:spPr>
        <p:txBody>
          <a:bodyPr lIns="0" tIns="0" rIns="0" bIns="0" rtlCol="0" anchor="t">
            <a:spAutoFit/>
          </a:bodyPr>
          <a:lstStyle/>
          <a:p>
            <a:pPr>
              <a:lnSpc>
                <a:spcPts val="5400"/>
              </a:lnSpc>
            </a:pPr>
            <a:r>
              <a:rPr lang="en-US" sz="4500">
                <a:solidFill>
                  <a:srgbClr val="000000"/>
                </a:solidFill>
                <a:latin typeface="League Spartan Bold"/>
              </a:rPr>
              <a:t>ZIUA 2</a:t>
            </a:r>
          </a:p>
        </p:txBody>
      </p:sp>
      <p:sp>
        <p:nvSpPr>
          <p:cNvPr id="21" name="TextBox 21"/>
          <p:cNvSpPr txBox="1"/>
          <p:nvPr/>
        </p:nvSpPr>
        <p:spPr>
          <a:xfrm>
            <a:off x="198873" y="2697845"/>
            <a:ext cx="7284707" cy="6575425"/>
          </a:xfrm>
          <a:prstGeom prst="rect">
            <a:avLst/>
          </a:prstGeom>
        </p:spPr>
        <p:txBody>
          <a:bodyPr lIns="0" tIns="0" rIns="0" bIns="0" rtlCol="0" anchor="t">
            <a:spAutoFit/>
          </a:bodyPr>
          <a:lstStyle/>
          <a:p>
            <a:pPr algn="just">
              <a:lnSpc>
                <a:spcPts val="3499"/>
              </a:lnSpc>
            </a:pPr>
            <a:r>
              <a:rPr lang="en-US" sz="2499">
                <a:solidFill>
                  <a:srgbClr val="000000"/>
                </a:solidFill>
                <a:latin typeface="Poppins"/>
              </a:rPr>
              <a:t>În a doua zi de curs s-a discutat atât despre metodele prin care prezentăm școala și oferta școlară părinților (panou cu informații bine structurate, accesibil și vizibil, pliante cu descrierea personalului didatic și nedidactic, spațiile și dotările școlare), cât și despre metodele prin care ținem legătura cu familia (părinți, bunici, rude, apropiați).</a:t>
            </a:r>
          </a:p>
          <a:p>
            <a:pPr algn="just">
              <a:lnSpc>
                <a:spcPts val="3499"/>
              </a:lnSpc>
            </a:pPr>
            <a:r>
              <a:rPr lang="en-US" sz="2499">
                <a:solidFill>
                  <a:srgbClr val="000000"/>
                </a:solidFill>
                <a:latin typeface="Poppins"/>
              </a:rPr>
              <a:t>S-a atras atenția asupra factorilor care influențează relația familie-școală, ca de exemplu: natalitatea, cultura, îmbătrânirea populației, situațiile de urgență, dinamica familiei (diverse tipuri de familie), migrarea populației.</a:t>
            </a:r>
          </a:p>
          <a:p>
            <a:pPr algn="just">
              <a:lnSpc>
                <a:spcPts val="3499"/>
              </a:lnSpc>
              <a:spcBef>
                <a:spcPct val="0"/>
              </a:spcBef>
            </a:pPr>
            <a:endParaRPr lang="en-US" sz="2499">
              <a:solidFill>
                <a:srgbClr val="000000"/>
              </a:solidFill>
              <a:latin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sp>
      <p:sp>
        <p:nvSpPr>
          <p:cNvPr id="3" name="Freeform 3"/>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sp>
      <p:grpSp>
        <p:nvGrpSpPr>
          <p:cNvPr id="4" name="Group 4"/>
          <p:cNvGrpSpPr/>
          <p:nvPr/>
        </p:nvGrpSpPr>
        <p:grpSpPr>
          <a:xfrm>
            <a:off x="-2057400" y="1244811"/>
            <a:ext cx="7308648" cy="1550270"/>
            <a:chOff x="0" y="0"/>
            <a:chExt cx="1924911" cy="408301"/>
          </a:xfrm>
        </p:grpSpPr>
        <p:sp>
          <p:nvSpPr>
            <p:cNvPr id="5" name="Freeform 5"/>
            <p:cNvSpPr/>
            <p:nvPr/>
          </p:nvSpPr>
          <p:spPr>
            <a:xfrm>
              <a:off x="0" y="0"/>
              <a:ext cx="1924911" cy="408301"/>
            </a:xfrm>
            <a:custGeom>
              <a:avLst/>
              <a:gdLst/>
              <a:ahLst/>
              <a:cxnLst/>
              <a:rect l="l" t="t" r="r" b="b"/>
              <a:pathLst>
                <a:path w="1924911" h="408301">
                  <a:moveTo>
                    <a:pt x="97454" y="0"/>
                  </a:moveTo>
                  <a:lnTo>
                    <a:pt x="1827457" y="0"/>
                  </a:lnTo>
                  <a:cubicBezTo>
                    <a:pt x="1853304" y="0"/>
                    <a:pt x="1878092" y="10267"/>
                    <a:pt x="1896368" y="28544"/>
                  </a:cubicBezTo>
                  <a:cubicBezTo>
                    <a:pt x="1914644" y="46820"/>
                    <a:pt x="1924911" y="71608"/>
                    <a:pt x="1924911" y="97454"/>
                  </a:cubicBezTo>
                  <a:lnTo>
                    <a:pt x="1924911" y="310848"/>
                  </a:lnTo>
                  <a:cubicBezTo>
                    <a:pt x="1924911" y="364670"/>
                    <a:pt x="1881280" y="408301"/>
                    <a:pt x="1827457" y="408301"/>
                  </a:cubicBezTo>
                  <a:lnTo>
                    <a:pt x="97454" y="408301"/>
                  </a:lnTo>
                  <a:cubicBezTo>
                    <a:pt x="71608" y="408301"/>
                    <a:pt x="46820" y="398034"/>
                    <a:pt x="28544" y="379758"/>
                  </a:cubicBezTo>
                  <a:cubicBezTo>
                    <a:pt x="10267" y="361482"/>
                    <a:pt x="0" y="336694"/>
                    <a:pt x="0" y="310848"/>
                  </a:cubicBezTo>
                  <a:lnTo>
                    <a:pt x="0" y="97454"/>
                  </a:lnTo>
                  <a:cubicBezTo>
                    <a:pt x="0" y="71608"/>
                    <a:pt x="10267" y="46820"/>
                    <a:pt x="28544" y="28544"/>
                  </a:cubicBezTo>
                  <a:cubicBezTo>
                    <a:pt x="46820" y="10267"/>
                    <a:pt x="71608" y="0"/>
                    <a:pt x="97454" y="0"/>
                  </a:cubicBezTo>
                  <a:close/>
                </a:path>
              </a:pathLst>
            </a:custGeom>
            <a:solidFill>
              <a:srgbClr val="FFBC00"/>
            </a:solidFill>
          </p:spPr>
        </p:sp>
        <p:sp>
          <p:nvSpPr>
            <p:cNvPr id="6" name="TextBox 6"/>
            <p:cNvSpPr txBox="1"/>
            <p:nvPr/>
          </p:nvSpPr>
          <p:spPr>
            <a:xfrm>
              <a:off x="0" y="-66675"/>
              <a:ext cx="1924911" cy="474976"/>
            </a:xfrm>
            <a:prstGeom prst="rect">
              <a:avLst/>
            </a:prstGeom>
          </p:spPr>
          <p:txBody>
            <a:bodyPr lIns="50800" tIns="50800" rIns="50800" bIns="50800" rtlCol="0" anchor="ctr"/>
            <a:lstStyle/>
            <a:p>
              <a:pPr algn="ctr">
                <a:lnSpc>
                  <a:spcPts val="2800"/>
                </a:lnSpc>
              </a:pPr>
              <a:endParaRPr/>
            </a:p>
          </p:txBody>
        </p:sp>
      </p:grpSp>
      <p:sp>
        <p:nvSpPr>
          <p:cNvPr id="7" name="TextBox 7"/>
          <p:cNvSpPr txBox="1"/>
          <p:nvPr/>
        </p:nvSpPr>
        <p:spPr>
          <a:xfrm>
            <a:off x="1028700" y="1667565"/>
            <a:ext cx="7123860" cy="695325"/>
          </a:xfrm>
          <a:prstGeom prst="rect">
            <a:avLst/>
          </a:prstGeom>
        </p:spPr>
        <p:txBody>
          <a:bodyPr lIns="0" tIns="0" rIns="0" bIns="0" rtlCol="0" anchor="t">
            <a:spAutoFit/>
          </a:bodyPr>
          <a:lstStyle/>
          <a:p>
            <a:pPr>
              <a:lnSpc>
                <a:spcPts val="5400"/>
              </a:lnSpc>
            </a:pPr>
            <a:r>
              <a:rPr lang="en-US" sz="4500">
                <a:solidFill>
                  <a:srgbClr val="000000"/>
                </a:solidFill>
                <a:latin typeface="League Spartan Bold"/>
              </a:rPr>
              <a:t>ZIUA 3</a:t>
            </a:r>
          </a:p>
        </p:txBody>
      </p:sp>
      <p:sp>
        <p:nvSpPr>
          <p:cNvPr id="8" name="TextBox 8"/>
          <p:cNvSpPr txBox="1"/>
          <p:nvPr/>
        </p:nvSpPr>
        <p:spPr>
          <a:xfrm>
            <a:off x="359719" y="2900559"/>
            <a:ext cx="6751510" cy="7451725"/>
          </a:xfrm>
          <a:prstGeom prst="rect">
            <a:avLst/>
          </a:prstGeom>
        </p:spPr>
        <p:txBody>
          <a:bodyPr lIns="0" tIns="0" rIns="0" bIns="0" rtlCol="0" anchor="t">
            <a:spAutoFit/>
          </a:bodyPr>
          <a:lstStyle/>
          <a:p>
            <a:pPr algn="just">
              <a:lnSpc>
                <a:spcPts val="3499"/>
              </a:lnSpc>
            </a:pPr>
            <a:r>
              <a:rPr lang="en-US" sz="2499">
                <a:solidFill>
                  <a:srgbClr val="000000"/>
                </a:solidFill>
                <a:latin typeface="Poppins"/>
              </a:rPr>
              <a:t>Tema principală a zilei a constat în comunicarea dintre școală și părinți. S-a urmărit ce anume vizează o bună comunicare, dar și ce obstacole întâmpinăm. </a:t>
            </a:r>
          </a:p>
          <a:p>
            <a:pPr algn="just">
              <a:lnSpc>
                <a:spcPts val="3499"/>
              </a:lnSpc>
            </a:pPr>
            <a:r>
              <a:rPr lang="en-US" sz="2499">
                <a:solidFill>
                  <a:srgbClr val="000000"/>
                </a:solidFill>
                <a:latin typeface="Poppins"/>
              </a:rPr>
              <a:t>S-a pus accent pe ascultarea activă și empatică, pe influența elementelor vizuale și personale, pe modul de transmitere a unui mesaj despre un subiect sensibil, având în vedere pregătirea în prealabil a informațiilor pe care vrem să le transmitem (când?, ce?, cum?, cine?, de ce?, unde?).</a:t>
            </a:r>
          </a:p>
          <a:p>
            <a:pPr algn="just">
              <a:lnSpc>
                <a:spcPts val="3499"/>
              </a:lnSpc>
            </a:pPr>
            <a:r>
              <a:rPr lang="en-US" sz="2499">
                <a:solidFill>
                  <a:srgbClr val="000000"/>
                </a:solidFill>
                <a:latin typeface="Poppins"/>
              </a:rPr>
              <a:t>În comunicarea cu părinții vom avea în vedere, pe lângă mesajul transmis, și elementele nonverbale și paraverbale.</a:t>
            </a:r>
          </a:p>
          <a:p>
            <a:pPr algn="just">
              <a:lnSpc>
                <a:spcPts val="3499"/>
              </a:lnSpc>
              <a:spcBef>
                <a:spcPct val="0"/>
              </a:spcBef>
            </a:pPr>
            <a:endParaRPr lang="en-US" sz="2499">
              <a:solidFill>
                <a:srgbClr val="000000"/>
              </a:solidFill>
              <a:latin typeface="Poppins"/>
            </a:endParaRPr>
          </a:p>
        </p:txBody>
      </p:sp>
      <p:grpSp>
        <p:nvGrpSpPr>
          <p:cNvPr id="9" name="Group 9"/>
          <p:cNvGrpSpPr/>
          <p:nvPr/>
        </p:nvGrpSpPr>
        <p:grpSpPr>
          <a:xfrm>
            <a:off x="8382681" y="0"/>
            <a:ext cx="9905319" cy="10040312"/>
            <a:chOff x="0" y="0"/>
            <a:chExt cx="13207092" cy="13387083"/>
          </a:xfrm>
        </p:grpSpPr>
        <p:pic>
          <p:nvPicPr>
            <p:cNvPr id="10" name="Picture 10"/>
            <p:cNvPicPr>
              <a:picLocks noChangeAspect="1"/>
            </p:cNvPicPr>
            <p:nvPr/>
          </p:nvPicPr>
          <p:blipFill>
            <a:blip r:embed="rId3" cstate="email">
              <a:extLst>
                <a:ext uri="{28A0092B-C50C-407E-A947-70E740481C1C}">
                  <a14:useLocalDpi xmlns:a14="http://schemas.microsoft.com/office/drawing/2010/main"/>
                </a:ext>
              </a:extLst>
            </a:blip>
            <a:srcRect l="672" r="672"/>
            <a:stretch>
              <a:fillRect/>
            </a:stretch>
          </p:blipFill>
          <p:spPr>
            <a:xfrm>
              <a:off x="0" y="0"/>
              <a:ext cx="13207092" cy="13387083"/>
            </a:xfrm>
            <a:prstGeom prst="rect">
              <a:avLst/>
            </a:prstGeom>
          </p:spPr>
        </p:pic>
      </p:grpSp>
      <p:grpSp>
        <p:nvGrpSpPr>
          <p:cNvPr id="11" name="Group 11"/>
          <p:cNvGrpSpPr/>
          <p:nvPr/>
        </p:nvGrpSpPr>
        <p:grpSpPr>
          <a:xfrm rot="997894">
            <a:off x="7810177" y="-568439"/>
            <a:ext cx="902679" cy="5862658"/>
            <a:chOff x="0" y="0"/>
            <a:chExt cx="237743" cy="1544075"/>
          </a:xfrm>
        </p:grpSpPr>
        <p:sp>
          <p:nvSpPr>
            <p:cNvPr id="12" name="Freeform 12"/>
            <p:cNvSpPr/>
            <p:nvPr/>
          </p:nvSpPr>
          <p:spPr>
            <a:xfrm>
              <a:off x="0" y="0"/>
              <a:ext cx="237743" cy="1544075"/>
            </a:xfrm>
            <a:custGeom>
              <a:avLst/>
              <a:gdLst/>
              <a:ahLst/>
              <a:cxnLst/>
              <a:rect l="l" t="t" r="r" b="b"/>
              <a:pathLst>
                <a:path w="237743" h="1544075">
                  <a:moveTo>
                    <a:pt x="0" y="0"/>
                  </a:moveTo>
                  <a:lnTo>
                    <a:pt x="237743" y="0"/>
                  </a:lnTo>
                  <a:lnTo>
                    <a:pt x="237743" y="1544075"/>
                  </a:lnTo>
                  <a:lnTo>
                    <a:pt x="0" y="1544075"/>
                  </a:lnTo>
                  <a:close/>
                </a:path>
              </a:pathLst>
            </a:custGeom>
            <a:solidFill>
              <a:srgbClr val="FFBC00"/>
            </a:solidFill>
          </p:spPr>
        </p:sp>
        <p:sp>
          <p:nvSpPr>
            <p:cNvPr id="13" name="TextBox 13"/>
            <p:cNvSpPr txBox="1"/>
            <p:nvPr/>
          </p:nvSpPr>
          <p:spPr>
            <a:xfrm>
              <a:off x="0" y="-57150"/>
              <a:ext cx="237743" cy="1601225"/>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10799999">
            <a:off x="6348445" y="6846079"/>
            <a:ext cx="4949490" cy="4330804"/>
            <a:chOff x="0" y="0"/>
            <a:chExt cx="812800" cy="711200"/>
          </a:xfrm>
        </p:grpSpPr>
        <p:sp>
          <p:nvSpPr>
            <p:cNvPr id="15" name="Freeform 15"/>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003D60"/>
            </a:solidFill>
          </p:spPr>
        </p:sp>
        <p:sp>
          <p:nvSpPr>
            <p:cNvPr id="16" name="TextBox 16"/>
            <p:cNvSpPr txBox="1"/>
            <p:nvPr/>
          </p:nvSpPr>
          <p:spPr>
            <a:xfrm>
              <a:off x="127000" y="-6350"/>
              <a:ext cx="558800" cy="38735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1772257">
            <a:off x="8782676" y="4257825"/>
            <a:ext cx="722648" cy="7462842"/>
            <a:chOff x="0" y="0"/>
            <a:chExt cx="190327" cy="1965522"/>
          </a:xfrm>
        </p:grpSpPr>
        <p:sp>
          <p:nvSpPr>
            <p:cNvPr id="18" name="Freeform 18"/>
            <p:cNvSpPr/>
            <p:nvPr/>
          </p:nvSpPr>
          <p:spPr>
            <a:xfrm>
              <a:off x="0" y="0"/>
              <a:ext cx="190327" cy="1965522"/>
            </a:xfrm>
            <a:custGeom>
              <a:avLst/>
              <a:gdLst/>
              <a:ahLst/>
              <a:cxnLst/>
              <a:rect l="l" t="t" r="r" b="b"/>
              <a:pathLst>
                <a:path w="190327" h="1965522">
                  <a:moveTo>
                    <a:pt x="0" y="0"/>
                  </a:moveTo>
                  <a:lnTo>
                    <a:pt x="190327" y="0"/>
                  </a:lnTo>
                  <a:lnTo>
                    <a:pt x="190327" y="1965522"/>
                  </a:lnTo>
                  <a:lnTo>
                    <a:pt x="0" y="1965522"/>
                  </a:lnTo>
                  <a:close/>
                </a:path>
              </a:pathLst>
            </a:custGeom>
            <a:solidFill>
              <a:srgbClr val="FFBC00"/>
            </a:solidFill>
          </p:spPr>
        </p:sp>
        <p:sp>
          <p:nvSpPr>
            <p:cNvPr id="19" name="TextBox 19"/>
            <p:cNvSpPr txBox="1"/>
            <p:nvPr/>
          </p:nvSpPr>
          <p:spPr>
            <a:xfrm>
              <a:off x="0" y="-57150"/>
              <a:ext cx="190327" cy="2022672"/>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sp>
      <p:sp>
        <p:nvSpPr>
          <p:cNvPr id="3" name="Freeform 3"/>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sp>
      <p:sp>
        <p:nvSpPr>
          <p:cNvPr id="4" name="Freeform 4"/>
          <p:cNvSpPr/>
          <p:nvPr/>
        </p:nvSpPr>
        <p:spPr>
          <a:xfrm>
            <a:off x="1448441" y="8568922"/>
            <a:ext cx="7070549" cy="689378"/>
          </a:xfrm>
          <a:custGeom>
            <a:avLst/>
            <a:gdLst/>
            <a:ahLst/>
            <a:cxnLst/>
            <a:rect l="l" t="t" r="r" b="b"/>
            <a:pathLst>
              <a:path w="7070549" h="689378">
                <a:moveTo>
                  <a:pt x="0" y="0"/>
                </a:moveTo>
                <a:lnTo>
                  <a:pt x="7070548" y="0"/>
                </a:lnTo>
                <a:lnTo>
                  <a:pt x="7070548" y="689378"/>
                </a:lnTo>
                <a:lnTo>
                  <a:pt x="0" y="689378"/>
                </a:lnTo>
                <a:lnTo>
                  <a:pt x="0" y="0"/>
                </a:lnTo>
                <a:close/>
              </a:path>
            </a:pathLst>
          </a:custGeom>
          <a:blipFill>
            <a:blip r:embed="rId3"/>
            <a:stretch>
              <a:fillRect/>
            </a:stretch>
          </a:blipFill>
        </p:spPr>
      </p:sp>
      <p:sp>
        <p:nvSpPr>
          <p:cNvPr id="5" name="Freeform 5"/>
          <p:cNvSpPr/>
          <p:nvPr/>
        </p:nvSpPr>
        <p:spPr>
          <a:xfrm>
            <a:off x="9666376" y="8568922"/>
            <a:ext cx="7070549" cy="689378"/>
          </a:xfrm>
          <a:custGeom>
            <a:avLst/>
            <a:gdLst/>
            <a:ahLst/>
            <a:cxnLst/>
            <a:rect l="l" t="t" r="r" b="b"/>
            <a:pathLst>
              <a:path w="7070549" h="689378">
                <a:moveTo>
                  <a:pt x="0" y="0"/>
                </a:moveTo>
                <a:lnTo>
                  <a:pt x="7070548" y="0"/>
                </a:lnTo>
                <a:lnTo>
                  <a:pt x="7070548" y="689378"/>
                </a:lnTo>
                <a:lnTo>
                  <a:pt x="0" y="689378"/>
                </a:lnTo>
                <a:lnTo>
                  <a:pt x="0" y="0"/>
                </a:lnTo>
                <a:close/>
              </a:path>
            </a:pathLst>
          </a:custGeom>
          <a:blipFill>
            <a:blip r:embed="rId3"/>
            <a:stretch>
              <a:fillRect/>
            </a:stretch>
          </a:blipFill>
        </p:spPr>
      </p:sp>
      <p:sp>
        <p:nvSpPr>
          <p:cNvPr id="6" name="Freeform 6"/>
          <p:cNvSpPr/>
          <p:nvPr/>
        </p:nvSpPr>
        <p:spPr>
          <a:xfrm>
            <a:off x="5608726" y="2676524"/>
            <a:ext cx="7070549" cy="689378"/>
          </a:xfrm>
          <a:custGeom>
            <a:avLst/>
            <a:gdLst/>
            <a:ahLst/>
            <a:cxnLst/>
            <a:rect l="l" t="t" r="r" b="b"/>
            <a:pathLst>
              <a:path w="7070549" h="689378">
                <a:moveTo>
                  <a:pt x="0" y="0"/>
                </a:moveTo>
                <a:lnTo>
                  <a:pt x="7070548" y="0"/>
                </a:lnTo>
                <a:lnTo>
                  <a:pt x="7070548" y="689378"/>
                </a:lnTo>
                <a:lnTo>
                  <a:pt x="0" y="689378"/>
                </a:lnTo>
                <a:lnTo>
                  <a:pt x="0" y="0"/>
                </a:lnTo>
                <a:close/>
              </a:path>
            </a:pathLst>
          </a:custGeom>
          <a:blipFill>
            <a:blip r:embed="rId3"/>
            <a:stretch>
              <a:fillRect/>
            </a:stretch>
          </a:blipFill>
        </p:spPr>
      </p:sp>
      <p:grpSp>
        <p:nvGrpSpPr>
          <p:cNvPr id="7" name="Group 7"/>
          <p:cNvGrpSpPr/>
          <p:nvPr/>
        </p:nvGrpSpPr>
        <p:grpSpPr>
          <a:xfrm>
            <a:off x="2128242" y="3280826"/>
            <a:ext cx="5366727" cy="946712"/>
            <a:chOff x="0" y="0"/>
            <a:chExt cx="1413459" cy="249340"/>
          </a:xfrm>
        </p:grpSpPr>
        <p:sp>
          <p:nvSpPr>
            <p:cNvPr id="8" name="Freeform 8"/>
            <p:cNvSpPr/>
            <p:nvPr/>
          </p:nvSpPr>
          <p:spPr>
            <a:xfrm>
              <a:off x="0" y="0"/>
              <a:ext cx="1413459" cy="249340"/>
            </a:xfrm>
            <a:custGeom>
              <a:avLst/>
              <a:gdLst/>
              <a:ahLst/>
              <a:cxnLst/>
              <a:rect l="l" t="t" r="r" b="b"/>
              <a:pathLst>
                <a:path w="1413459" h="249340">
                  <a:moveTo>
                    <a:pt x="0" y="0"/>
                  </a:moveTo>
                  <a:lnTo>
                    <a:pt x="1413459" y="0"/>
                  </a:lnTo>
                  <a:lnTo>
                    <a:pt x="1413459" y="249340"/>
                  </a:lnTo>
                  <a:lnTo>
                    <a:pt x="0" y="249340"/>
                  </a:lnTo>
                  <a:close/>
                </a:path>
              </a:pathLst>
            </a:custGeom>
            <a:solidFill>
              <a:srgbClr val="003D60"/>
            </a:solidFill>
          </p:spPr>
        </p:sp>
        <p:sp>
          <p:nvSpPr>
            <p:cNvPr id="9" name="TextBox 9"/>
            <p:cNvSpPr txBox="1"/>
            <p:nvPr/>
          </p:nvSpPr>
          <p:spPr>
            <a:xfrm>
              <a:off x="0" y="-57150"/>
              <a:ext cx="1413459" cy="30649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0338125" y="3390074"/>
            <a:ext cx="5366727" cy="946712"/>
            <a:chOff x="0" y="0"/>
            <a:chExt cx="1413459" cy="249340"/>
          </a:xfrm>
        </p:grpSpPr>
        <p:sp>
          <p:nvSpPr>
            <p:cNvPr id="11" name="Freeform 11"/>
            <p:cNvSpPr/>
            <p:nvPr/>
          </p:nvSpPr>
          <p:spPr>
            <a:xfrm>
              <a:off x="0" y="0"/>
              <a:ext cx="1413459" cy="249340"/>
            </a:xfrm>
            <a:custGeom>
              <a:avLst/>
              <a:gdLst/>
              <a:ahLst/>
              <a:cxnLst/>
              <a:rect l="l" t="t" r="r" b="b"/>
              <a:pathLst>
                <a:path w="1413459" h="249340">
                  <a:moveTo>
                    <a:pt x="0" y="0"/>
                  </a:moveTo>
                  <a:lnTo>
                    <a:pt x="1413459" y="0"/>
                  </a:lnTo>
                  <a:lnTo>
                    <a:pt x="1413459" y="249340"/>
                  </a:lnTo>
                  <a:lnTo>
                    <a:pt x="0" y="249340"/>
                  </a:lnTo>
                  <a:close/>
                </a:path>
              </a:pathLst>
            </a:custGeom>
            <a:solidFill>
              <a:srgbClr val="003D60"/>
            </a:solidFill>
          </p:spPr>
        </p:sp>
        <p:sp>
          <p:nvSpPr>
            <p:cNvPr id="12" name="TextBox 12"/>
            <p:cNvSpPr txBox="1"/>
            <p:nvPr/>
          </p:nvSpPr>
          <p:spPr>
            <a:xfrm>
              <a:off x="0" y="-57150"/>
              <a:ext cx="1413459" cy="30649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3891048" y="1250670"/>
            <a:ext cx="10505903" cy="1573325"/>
            <a:chOff x="0" y="0"/>
            <a:chExt cx="2766987" cy="414374"/>
          </a:xfrm>
        </p:grpSpPr>
        <p:sp>
          <p:nvSpPr>
            <p:cNvPr id="14" name="Freeform 14"/>
            <p:cNvSpPr/>
            <p:nvPr/>
          </p:nvSpPr>
          <p:spPr>
            <a:xfrm>
              <a:off x="0" y="0"/>
              <a:ext cx="2766987" cy="414374"/>
            </a:xfrm>
            <a:custGeom>
              <a:avLst/>
              <a:gdLst/>
              <a:ahLst/>
              <a:cxnLst/>
              <a:rect l="l" t="t" r="r" b="b"/>
              <a:pathLst>
                <a:path w="2766987" h="414374">
                  <a:moveTo>
                    <a:pt x="67059" y="0"/>
                  </a:moveTo>
                  <a:lnTo>
                    <a:pt x="2699928" y="0"/>
                  </a:lnTo>
                  <a:cubicBezTo>
                    <a:pt x="2736964" y="0"/>
                    <a:pt x="2766987" y="30023"/>
                    <a:pt x="2766987" y="67059"/>
                  </a:cubicBezTo>
                  <a:lnTo>
                    <a:pt x="2766987" y="347315"/>
                  </a:lnTo>
                  <a:cubicBezTo>
                    <a:pt x="2766987" y="384350"/>
                    <a:pt x="2736964" y="414374"/>
                    <a:pt x="2699928" y="414374"/>
                  </a:cubicBezTo>
                  <a:lnTo>
                    <a:pt x="67059" y="414374"/>
                  </a:lnTo>
                  <a:cubicBezTo>
                    <a:pt x="30023" y="414374"/>
                    <a:pt x="0" y="384350"/>
                    <a:pt x="0" y="347315"/>
                  </a:cubicBezTo>
                  <a:lnTo>
                    <a:pt x="0" y="67059"/>
                  </a:lnTo>
                  <a:cubicBezTo>
                    <a:pt x="0" y="30023"/>
                    <a:pt x="30023" y="0"/>
                    <a:pt x="67059" y="0"/>
                  </a:cubicBezTo>
                  <a:close/>
                </a:path>
              </a:pathLst>
            </a:custGeom>
            <a:solidFill>
              <a:srgbClr val="FFBC00"/>
            </a:solidFill>
          </p:spPr>
        </p:sp>
        <p:sp>
          <p:nvSpPr>
            <p:cNvPr id="15" name="TextBox 15"/>
            <p:cNvSpPr txBox="1"/>
            <p:nvPr/>
          </p:nvSpPr>
          <p:spPr>
            <a:xfrm>
              <a:off x="0" y="-85725"/>
              <a:ext cx="2766987" cy="500099"/>
            </a:xfrm>
            <a:prstGeom prst="rect">
              <a:avLst/>
            </a:prstGeom>
          </p:spPr>
          <p:txBody>
            <a:bodyPr lIns="50800" tIns="50800" rIns="50800" bIns="50800" rtlCol="0" anchor="ctr"/>
            <a:lstStyle/>
            <a:p>
              <a:pPr algn="ctr">
                <a:lnSpc>
                  <a:spcPts val="4479"/>
                </a:lnSpc>
              </a:pPr>
              <a:r>
                <a:rPr lang="en-US" sz="3199">
                  <a:solidFill>
                    <a:srgbClr val="FFFFFF"/>
                  </a:solidFill>
                  <a:latin typeface="Poppins"/>
                </a:rPr>
                <a:t>Prima întâlnire </a:t>
              </a:r>
            </a:p>
          </p:txBody>
        </p:sp>
      </p:grpSp>
      <p:sp>
        <p:nvSpPr>
          <p:cNvPr id="16" name="Freeform 16"/>
          <p:cNvSpPr/>
          <p:nvPr/>
        </p:nvSpPr>
        <p:spPr>
          <a:xfrm>
            <a:off x="-1254131" y="-690757"/>
            <a:ext cx="3840627" cy="5012238"/>
          </a:xfrm>
          <a:custGeom>
            <a:avLst/>
            <a:gdLst/>
            <a:ahLst/>
            <a:cxnLst/>
            <a:rect l="l" t="t" r="r" b="b"/>
            <a:pathLst>
              <a:path w="3840627" h="5012238">
                <a:moveTo>
                  <a:pt x="0" y="0"/>
                </a:moveTo>
                <a:lnTo>
                  <a:pt x="3840627" y="0"/>
                </a:lnTo>
                <a:lnTo>
                  <a:pt x="3840627" y="5012238"/>
                </a:lnTo>
                <a:lnTo>
                  <a:pt x="0" y="501223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7" name="Freeform 17"/>
          <p:cNvSpPr/>
          <p:nvPr/>
        </p:nvSpPr>
        <p:spPr>
          <a:xfrm flipH="1">
            <a:off x="15701504" y="-690757"/>
            <a:ext cx="3840627" cy="5012238"/>
          </a:xfrm>
          <a:custGeom>
            <a:avLst/>
            <a:gdLst/>
            <a:ahLst/>
            <a:cxnLst/>
            <a:rect l="l" t="t" r="r" b="b"/>
            <a:pathLst>
              <a:path w="3840627" h="5012238">
                <a:moveTo>
                  <a:pt x="3840627" y="0"/>
                </a:moveTo>
                <a:lnTo>
                  <a:pt x="0" y="0"/>
                </a:lnTo>
                <a:lnTo>
                  <a:pt x="0" y="5012238"/>
                </a:lnTo>
                <a:lnTo>
                  <a:pt x="3840627" y="5012238"/>
                </a:lnTo>
                <a:lnTo>
                  <a:pt x="3840627"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8" name="AutoShape 18"/>
          <p:cNvSpPr/>
          <p:nvPr/>
        </p:nvSpPr>
        <p:spPr>
          <a:xfrm>
            <a:off x="4991280" y="4338965"/>
            <a:ext cx="3024740" cy="2366793"/>
          </a:xfrm>
          <a:prstGeom prst="line">
            <a:avLst/>
          </a:prstGeom>
          <a:ln w="38100" cap="flat">
            <a:solidFill>
              <a:srgbClr val="000000"/>
            </a:solidFill>
            <a:prstDash val="sysDot"/>
            <a:headEnd type="none" w="sm" len="sm"/>
            <a:tailEnd type="none" w="sm" len="sm"/>
          </a:ln>
        </p:spPr>
      </p:sp>
      <p:sp>
        <p:nvSpPr>
          <p:cNvPr id="19" name="AutoShape 19"/>
          <p:cNvSpPr/>
          <p:nvPr/>
        </p:nvSpPr>
        <p:spPr>
          <a:xfrm flipV="1">
            <a:off x="9677719" y="4336786"/>
            <a:ext cx="3343770" cy="2478220"/>
          </a:xfrm>
          <a:prstGeom prst="line">
            <a:avLst/>
          </a:prstGeom>
          <a:ln w="38100" cap="flat">
            <a:solidFill>
              <a:srgbClr val="000000"/>
            </a:solidFill>
            <a:prstDash val="sysDot"/>
            <a:headEnd type="none" w="sm" len="sm"/>
            <a:tailEnd type="none" w="sm" len="sm"/>
          </a:ln>
        </p:spPr>
      </p:sp>
      <p:grpSp>
        <p:nvGrpSpPr>
          <p:cNvPr id="20" name="Group 20"/>
          <p:cNvGrpSpPr/>
          <p:nvPr/>
        </p:nvGrpSpPr>
        <p:grpSpPr>
          <a:xfrm>
            <a:off x="6678300" y="6816312"/>
            <a:ext cx="4615716" cy="1543050"/>
            <a:chOff x="0" y="0"/>
            <a:chExt cx="1215662" cy="406400"/>
          </a:xfrm>
        </p:grpSpPr>
        <p:sp>
          <p:nvSpPr>
            <p:cNvPr id="21" name="Freeform 21"/>
            <p:cNvSpPr/>
            <p:nvPr/>
          </p:nvSpPr>
          <p:spPr>
            <a:xfrm>
              <a:off x="0" y="0"/>
              <a:ext cx="1215662" cy="406400"/>
            </a:xfrm>
            <a:custGeom>
              <a:avLst/>
              <a:gdLst/>
              <a:ahLst/>
              <a:cxnLst/>
              <a:rect l="l" t="t" r="r" b="b"/>
              <a:pathLst>
                <a:path w="1215662" h="406400">
                  <a:moveTo>
                    <a:pt x="1012462" y="0"/>
                  </a:moveTo>
                  <a:cubicBezTo>
                    <a:pt x="1124686" y="0"/>
                    <a:pt x="1215662" y="90976"/>
                    <a:pt x="1215662" y="203200"/>
                  </a:cubicBezTo>
                  <a:cubicBezTo>
                    <a:pt x="1215662" y="315424"/>
                    <a:pt x="1124686" y="406400"/>
                    <a:pt x="1012462" y="406400"/>
                  </a:cubicBezTo>
                  <a:lnTo>
                    <a:pt x="203200" y="406400"/>
                  </a:lnTo>
                  <a:cubicBezTo>
                    <a:pt x="90976" y="406400"/>
                    <a:pt x="0" y="315424"/>
                    <a:pt x="0" y="203200"/>
                  </a:cubicBezTo>
                  <a:cubicBezTo>
                    <a:pt x="0" y="90976"/>
                    <a:pt x="90976" y="0"/>
                    <a:pt x="203200" y="0"/>
                  </a:cubicBezTo>
                  <a:close/>
                </a:path>
              </a:pathLst>
            </a:custGeom>
            <a:solidFill>
              <a:srgbClr val="003D60"/>
            </a:solidFill>
          </p:spPr>
        </p:sp>
        <p:sp>
          <p:nvSpPr>
            <p:cNvPr id="22" name="TextBox 22"/>
            <p:cNvSpPr txBox="1"/>
            <p:nvPr/>
          </p:nvSpPr>
          <p:spPr>
            <a:xfrm>
              <a:off x="0" y="-57150"/>
              <a:ext cx="1215662" cy="463550"/>
            </a:xfrm>
            <a:prstGeom prst="rect">
              <a:avLst/>
            </a:prstGeom>
          </p:spPr>
          <p:txBody>
            <a:bodyPr lIns="50800" tIns="50800" rIns="50800" bIns="50800" rtlCol="0" anchor="ctr"/>
            <a:lstStyle/>
            <a:p>
              <a:pPr algn="ctr">
                <a:lnSpc>
                  <a:spcPts val="2659"/>
                </a:lnSpc>
              </a:pPr>
              <a:r>
                <a:rPr lang="en-US" sz="1899">
                  <a:solidFill>
                    <a:srgbClr val="FFFFFF"/>
                  </a:solidFill>
                  <a:latin typeface="Poppins"/>
                </a:rPr>
                <a:t>Cum le atingem?</a:t>
              </a:r>
            </a:p>
          </p:txBody>
        </p:sp>
      </p:grpSp>
      <p:sp>
        <p:nvSpPr>
          <p:cNvPr id="23" name="TextBox 23"/>
          <p:cNvSpPr txBox="1"/>
          <p:nvPr/>
        </p:nvSpPr>
        <p:spPr>
          <a:xfrm>
            <a:off x="3331926" y="3393819"/>
            <a:ext cx="2684616" cy="625476"/>
          </a:xfrm>
          <a:prstGeom prst="rect">
            <a:avLst/>
          </a:prstGeom>
        </p:spPr>
        <p:txBody>
          <a:bodyPr lIns="0" tIns="0" rIns="0" bIns="0" rtlCol="0" anchor="t">
            <a:spAutoFit/>
          </a:bodyPr>
          <a:lstStyle/>
          <a:p>
            <a:pPr algn="ctr">
              <a:lnSpc>
                <a:spcPts val="4899"/>
              </a:lnSpc>
              <a:spcBef>
                <a:spcPct val="0"/>
              </a:spcBef>
            </a:pPr>
            <a:r>
              <a:rPr lang="en-US" sz="3499">
                <a:solidFill>
                  <a:srgbClr val="FFFFFF"/>
                </a:solidFill>
                <a:latin typeface="Poppins Bold"/>
              </a:rPr>
              <a:t>SCOP</a:t>
            </a:r>
          </a:p>
        </p:txBody>
      </p:sp>
      <p:sp>
        <p:nvSpPr>
          <p:cNvPr id="24" name="TextBox 24"/>
          <p:cNvSpPr txBox="1"/>
          <p:nvPr/>
        </p:nvSpPr>
        <p:spPr>
          <a:xfrm>
            <a:off x="11591656" y="3270652"/>
            <a:ext cx="2805296" cy="625476"/>
          </a:xfrm>
          <a:prstGeom prst="rect">
            <a:avLst/>
          </a:prstGeom>
        </p:spPr>
        <p:txBody>
          <a:bodyPr lIns="0" tIns="0" rIns="0" bIns="0" rtlCol="0" anchor="t">
            <a:spAutoFit/>
          </a:bodyPr>
          <a:lstStyle/>
          <a:p>
            <a:pPr algn="ctr">
              <a:lnSpc>
                <a:spcPts val="4899"/>
              </a:lnSpc>
              <a:spcBef>
                <a:spcPct val="0"/>
              </a:spcBef>
            </a:pPr>
            <a:r>
              <a:rPr lang="en-US" sz="3499">
                <a:solidFill>
                  <a:srgbClr val="FFFFFF"/>
                </a:solidFill>
                <a:latin typeface="Poppins Bold"/>
              </a:rPr>
              <a:t>OBIECTIVE</a:t>
            </a:r>
          </a:p>
        </p:txBody>
      </p:sp>
      <p:grpSp>
        <p:nvGrpSpPr>
          <p:cNvPr id="25" name="Group 25"/>
          <p:cNvGrpSpPr/>
          <p:nvPr/>
        </p:nvGrpSpPr>
        <p:grpSpPr>
          <a:xfrm>
            <a:off x="-1729636" y="9686925"/>
            <a:ext cx="19491312" cy="1693566"/>
            <a:chOff x="0" y="0"/>
            <a:chExt cx="5133514" cy="446042"/>
          </a:xfrm>
        </p:grpSpPr>
        <p:sp>
          <p:nvSpPr>
            <p:cNvPr id="26" name="Freeform 26"/>
            <p:cNvSpPr/>
            <p:nvPr/>
          </p:nvSpPr>
          <p:spPr>
            <a:xfrm>
              <a:off x="0" y="0"/>
              <a:ext cx="5133514" cy="446042"/>
            </a:xfrm>
            <a:custGeom>
              <a:avLst/>
              <a:gdLst/>
              <a:ahLst/>
              <a:cxnLst/>
              <a:rect l="l" t="t" r="r" b="b"/>
              <a:pathLst>
                <a:path w="5133514" h="446042">
                  <a:moveTo>
                    <a:pt x="0" y="0"/>
                  </a:moveTo>
                  <a:lnTo>
                    <a:pt x="5133514" y="0"/>
                  </a:lnTo>
                  <a:lnTo>
                    <a:pt x="5133514" y="446042"/>
                  </a:lnTo>
                  <a:lnTo>
                    <a:pt x="0" y="446042"/>
                  </a:lnTo>
                  <a:close/>
                </a:path>
              </a:pathLst>
            </a:custGeom>
            <a:solidFill>
              <a:srgbClr val="FFBC00"/>
            </a:solidFill>
          </p:spPr>
        </p:sp>
        <p:sp>
          <p:nvSpPr>
            <p:cNvPr id="27" name="TextBox 27"/>
            <p:cNvSpPr txBox="1"/>
            <p:nvPr/>
          </p:nvSpPr>
          <p:spPr>
            <a:xfrm>
              <a:off x="0" y="-57150"/>
              <a:ext cx="5133514" cy="503192"/>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sp>
      <p:sp>
        <p:nvSpPr>
          <p:cNvPr id="3" name="Freeform 3"/>
          <p:cNvSpPr/>
          <p:nvPr/>
        </p:nvSpPr>
        <p:spPr>
          <a:xfrm>
            <a:off x="0" y="0"/>
            <a:ext cx="18288000" cy="10155014"/>
          </a:xfrm>
          <a:custGeom>
            <a:avLst/>
            <a:gdLst/>
            <a:ahLst/>
            <a:cxnLst/>
            <a:rect l="l" t="t" r="r" b="b"/>
            <a:pathLst>
              <a:path w="18288000" h="10155014">
                <a:moveTo>
                  <a:pt x="0" y="0"/>
                </a:moveTo>
                <a:lnTo>
                  <a:pt x="18288000" y="0"/>
                </a:lnTo>
                <a:lnTo>
                  <a:pt x="18288000" y="10155014"/>
                </a:lnTo>
                <a:lnTo>
                  <a:pt x="0" y="10155014"/>
                </a:lnTo>
                <a:lnTo>
                  <a:pt x="0" y="0"/>
                </a:lnTo>
                <a:close/>
              </a:path>
            </a:pathLst>
          </a:custGeom>
          <a:blipFill>
            <a:blip r:embed="rId2"/>
            <a:stretch>
              <a:fillRect t="-9379" b="-10679"/>
            </a:stretch>
          </a:blipFill>
        </p:spPr>
      </p:sp>
      <p:sp>
        <p:nvSpPr>
          <p:cNvPr id="4" name="Freeform 4"/>
          <p:cNvSpPr/>
          <p:nvPr/>
        </p:nvSpPr>
        <p:spPr>
          <a:xfrm>
            <a:off x="4429961" y="2562051"/>
            <a:ext cx="9424454" cy="918884"/>
          </a:xfrm>
          <a:custGeom>
            <a:avLst/>
            <a:gdLst/>
            <a:ahLst/>
            <a:cxnLst/>
            <a:rect l="l" t="t" r="r" b="b"/>
            <a:pathLst>
              <a:path w="9424454" h="918884">
                <a:moveTo>
                  <a:pt x="0" y="0"/>
                </a:moveTo>
                <a:lnTo>
                  <a:pt x="9424454" y="0"/>
                </a:lnTo>
                <a:lnTo>
                  <a:pt x="9424454" y="918885"/>
                </a:lnTo>
                <a:lnTo>
                  <a:pt x="0" y="918885"/>
                </a:lnTo>
                <a:lnTo>
                  <a:pt x="0" y="0"/>
                </a:lnTo>
                <a:close/>
              </a:path>
            </a:pathLst>
          </a:custGeom>
          <a:blipFill>
            <a:blip r:embed="rId3"/>
            <a:stretch>
              <a:fillRect/>
            </a:stretch>
          </a:blipFill>
        </p:spPr>
      </p:sp>
      <p:grpSp>
        <p:nvGrpSpPr>
          <p:cNvPr id="5" name="Group 5"/>
          <p:cNvGrpSpPr/>
          <p:nvPr/>
        </p:nvGrpSpPr>
        <p:grpSpPr>
          <a:xfrm>
            <a:off x="3865375" y="796150"/>
            <a:ext cx="10555438" cy="1919377"/>
            <a:chOff x="0" y="0"/>
            <a:chExt cx="2780033" cy="505515"/>
          </a:xfrm>
        </p:grpSpPr>
        <p:sp>
          <p:nvSpPr>
            <p:cNvPr id="6" name="Freeform 6"/>
            <p:cNvSpPr/>
            <p:nvPr/>
          </p:nvSpPr>
          <p:spPr>
            <a:xfrm>
              <a:off x="0" y="0"/>
              <a:ext cx="2780033" cy="505515"/>
            </a:xfrm>
            <a:custGeom>
              <a:avLst/>
              <a:gdLst/>
              <a:ahLst/>
              <a:cxnLst/>
              <a:rect l="l" t="t" r="r" b="b"/>
              <a:pathLst>
                <a:path w="2780033" h="505515">
                  <a:moveTo>
                    <a:pt x="67478" y="0"/>
                  </a:moveTo>
                  <a:lnTo>
                    <a:pt x="2712556" y="0"/>
                  </a:lnTo>
                  <a:cubicBezTo>
                    <a:pt x="2730452" y="0"/>
                    <a:pt x="2747615" y="7109"/>
                    <a:pt x="2760270" y="19764"/>
                  </a:cubicBezTo>
                  <a:cubicBezTo>
                    <a:pt x="2772924" y="32418"/>
                    <a:pt x="2780033" y="49581"/>
                    <a:pt x="2780033" y="67478"/>
                  </a:cubicBezTo>
                  <a:lnTo>
                    <a:pt x="2780033" y="438037"/>
                  </a:lnTo>
                  <a:cubicBezTo>
                    <a:pt x="2780033" y="475304"/>
                    <a:pt x="2749822" y="505515"/>
                    <a:pt x="2712556" y="505515"/>
                  </a:cubicBezTo>
                  <a:lnTo>
                    <a:pt x="67478" y="505515"/>
                  </a:lnTo>
                  <a:cubicBezTo>
                    <a:pt x="30211" y="505515"/>
                    <a:pt x="0" y="475304"/>
                    <a:pt x="0" y="438037"/>
                  </a:cubicBezTo>
                  <a:lnTo>
                    <a:pt x="0" y="67478"/>
                  </a:lnTo>
                  <a:cubicBezTo>
                    <a:pt x="0" y="30211"/>
                    <a:pt x="30211" y="0"/>
                    <a:pt x="67478" y="0"/>
                  </a:cubicBezTo>
                  <a:close/>
                </a:path>
              </a:pathLst>
            </a:custGeom>
            <a:solidFill>
              <a:srgbClr val="FFBC00"/>
            </a:solidFill>
          </p:spPr>
        </p:sp>
        <p:sp>
          <p:nvSpPr>
            <p:cNvPr id="7" name="TextBox 7"/>
            <p:cNvSpPr txBox="1"/>
            <p:nvPr/>
          </p:nvSpPr>
          <p:spPr>
            <a:xfrm>
              <a:off x="0" y="-104775"/>
              <a:ext cx="2780033" cy="610290"/>
            </a:xfrm>
            <a:prstGeom prst="rect">
              <a:avLst/>
            </a:prstGeom>
          </p:spPr>
          <p:txBody>
            <a:bodyPr lIns="50800" tIns="50800" rIns="50800" bIns="50800" rtlCol="0" anchor="ctr"/>
            <a:lstStyle/>
            <a:p>
              <a:pPr algn="ctr">
                <a:lnSpc>
                  <a:spcPts val="4759"/>
                </a:lnSpc>
              </a:pPr>
              <a:r>
                <a:rPr lang="en-US" sz="3399">
                  <a:solidFill>
                    <a:srgbClr val="FFFFFF"/>
                  </a:solidFill>
                  <a:latin typeface="Poppins"/>
                </a:rPr>
                <a:t>Scop</a:t>
              </a:r>
            </a:p>
          </p:txBody>
        </p:sp>
      </p:grpSp>
      <p:grpSp>
        <p:nvGrpSpPr>
          <p:cNvPr id="8" name="Group 8"/>
          <p:cNvGrpSpPr/>
          <p:nvPr/>
        </p:nvGrpSpPr>
        <p:grpSpPr>
          <a:xfrm>
            <a:off x="3659270" y="3300677"/>
            <a:ext cx="2517067" cy="251706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sp>
        <p:sp>
          <p:nvSpPr>
            <p:cNvPr id="10" name="TextBox 1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2372045" y="3062948"/>
            <a:ext cx="2517067" cy="251706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2762199" y="3396322"/>
            <a:ext cx="1796688" cy="1798936"/>
          </a:xfrm>
          <a:custGeom>
            <a:avLst/>
            <a:gdLst/>
            <a:ahLst/>
            <a:cxnLst/>
            <a:rect l="l" t="t" r="r" b="b"/>
            <a:pathLst>
              <a:path w="1796688" h="1798936">
                <a:moveTo>
                  <a:pt x="0" y="0"/>
                </a:moveTo>
                <a:lnTo>
                  <a:pt x="1796688" y="0"/>
                </a:lnTo>
                <a:lnTo>
                  <a:pt x="1796688" y="1798937"/>
                </a:lnTo>
                <a:lnTo>
                  <a:pt x="0" y="179893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5" name="Freeform 15"/>
          <p:cNvSpPr/>
          <p:nvPr/>
        </p:nvSpPr>
        <p:spPr>
          <a:xfrm>
            <a:off x="-1254131" y="-690757"/>
            <a:ext cx="3840627" cy="5012238"/>
          </a:xfrm>
          <a:custGeom>
            <a:avLst/>
            <a:gdLst/>
            <a:ahLst/>
            <a:cxnLst/>
            <a:rect l="l" t="t" r="r" b="b"/>
            <a:pathLst>
              <a:path w="3840627" h="5012238">
                <a:moveTo>
                  <a:pt x="0" y="0"/>
                </a:moveTo>
                <a:lnTo>
                  <a:pt x="3840627" y="0"/>
                </a:lnTo>
                <a:lnTo>
                  <a:pt x="3840627" y="5012238"/>
                </a:lnTo>
                <a:lnTo>
                  <a:pt x="0" y="501223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6" name="Freeform 16"/>
          <p:cNvSpPr/>
          <p:nvPr/>
        </p:nvSpPr>
        <p:spPr>
          <a:xfrm flipH="1">
            <a:off x="15701504" y="-690757"/>
            <a:ext cx="3840627" cy="5012238"/>
          </a:xfrm>
          <a:custGeom>
            <a:avLst/>
            <a:gdLst/>
            <a:ahLst/>
            <a:cxnLst/>
            <a:rect l="l" t="t" r="r" b="b"/>
            <a:pathLst>
              <a:path w="3840627" h="5012238">
                <a:moveTo>
                  <a:pt x="3840627" y="0"/>
                </a:moveTo>
                <a:lnTo>
                  <a:pt x="0" y="0"/>
                </a:lnTo>
                <a:lnTo>
                  <a:pt x="0" y="5012238"/>
                </a:lnTo>
                <a:lnTo>
                  <a:pt x="3840627" y="5012238"/>
                </a:lnTo>
                <a:lnTo>
                  <a:pt x="3840627"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17" name="Group 17"/>
          <p:cNvGrpSpPr/>
          <p:nvPr/>
        </p:nvGrpSpPr>
        <p:grpSpPr>
          <a:xfrm>
            <a:off x="-601656" y="9729119"/>
            <a:ext cx="19491312" cy="1115761"/>
            <a:chOff x="0" y="0"/>
            <a:chExt cx="5133514" cy="293863"/>
          </a:xfrm>
        </p:grpSpPr>
        <p:sp>
          <p:nvSpPr>
            <p:cNvPr id="18" name="Freeform 18"/>
            <p:cNvSpPr/>
            <p:nvPr/>
          </p:nvSpPr>
          <p:spPr>
            <a:xfrm>
              <a:off x="0" y="0"/>
              <a:ext cx="5133514" cy="293863"/>
            </a:xfrm>
            <a:custGeom>
              <a:avLst/>
              <a:gdLst/>
              <a:ahLst/>
              <a:cxnLst/>
              <a:rect l="l" t="t" r="r" b="b"/>
              <a:pathLst>
                <a:path w="5133514" h="293863">
                  <a:moveTo>
                    <a:pt x="0" y="0"/>
                  </a:moveTo>
                  <a:lnTo>
                    <a:pt x="5133514" y="0"/>
                  </a:lnTo>
                  <a:lnTo>
                    <a:pt x="5133514" y="293863"/>
                  </a:lnTo>
                  <a:lnTo>
                    <a:pt x="0" y="293863"/>
                  </a:lnTo>
                  <a:close/>
                </a:path>
              </a:pathLst>
            </a:custGeom>
            <a:solidFill>
              <a:srgbClr val="FFBC00"/>
            </a:solidFill>
          </p:spPr>
        </p:sp>
        <p:sp>
          <p:nvSpPr>
            <p:cNvPr id="19" name="TextBox 19"/>
            <p:cNvSpPr txBox="1"/>
            <p:nvPr/>
          </p:nvSpPr>
          <p:spPr>
            <a:xfrm>
              <a:off x="0" y="-57150"/>
              <a:ext cx="5133514" cy="351013"/>
            </a:xfrm>
            <a:prstGeom prst="rect">
              <a:avLst/>
            </a:prstGeom>
          </p:spPr>
          <p:txBody>
            <a:bodyPr lIns="50800" tIns="50800" rIns="50800" bIns="50800" rtlCol="0" anchor="ctr"/>
            <a:lstStyle/>
            <a:p>
              <a:pPr algn="ctr">
                <a:lnSpc>
                  <a:spcPts val="2659"/>
                </a:lnSpc>
              </a:pPr>
              <a:endParaRPr/>
            </a:p>
          </p:txBody>
        </p:sp>
      </p:grpSp>
      <p:sp>
        <p:nvSpPr>
          <p:cNvPr id="20" name="Freeform 20"/>
          <p:cNvSpPr/>
          <p:nvPr/>
        </p:nvSpPr>
        <p:spPr>
          <a:xfrm>
            <a:off x="3998584" y="3741105"/>
            <a:ext cx="1838439" cy="1636211"/>
          </a:xfrm>
          <a:custGeom>
            <a:avLst/>
            <a:gdLst/>
            <a:ahLst/>
            <a:cxnLst/>
            <a:rect l="l" t="t" r="r" b="b"/>
            <a:pathLst>
              <a:path w="1838439" h="1636211">
                <a:moveTo>
                  <a:pt x="0" y="0"/>
                </a:moveTo>
                <a:lnTo>
                  <a:pt x="1838439" y="0"/>
                </a:lnTo>
                <a:lnTo>
                  <a:pt x="1838439" y="1636211"/>
                </a:lnTo>
                <a:lnTo>
                  <a:pt x="0" y="163621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1" name="TextBox 21"/>
          <p:cNvSpPr txBox="1"/>
          <p:nvPr/>
        </p:nvSpPr>
        <p:spPr>
          <a:xfrm>
            <a:off x="3448151" y="5981851"/>
            <a:ext cx="2939305" cy="509906"/>
          </a:xfrm>
          <a:prstGeom prst="rect">
            <a:avLst/>
          </a:prstGeom>
        </p:spPr>
        <p:txBody>
          <a:bodyPr lIns="0" tIns="0" rIns="0" bIns="0" rtlCol="0" anchor="t">
            <a:spAutoFit/>
          </a:bodyPr>
          <a:lstStyle/>
          <a:p>
            <a:pPr algn="ctr">
              <a:lnSpc>
                <a:spcPts val="3919"/>
              </a:lnSpc>
              <a:spcBef>
                <a:spcPct val="0"/>
              </a:spcBef>
            </a:pPr>
            <a:r>
              <a:rPr lang="en-US" sz="2799">
                <a:solidFill>
                  <a:srgbClr val="000000"/>
                </a:solidFill>
                <a:latin typeface="Poppins Bold"/>
              </a:rPr>
              <a:t>FAMILIEI</a:t>
            </a:r>
          </a:p>
        </p:txBody>
      </p:sp>
      <p:sp>
        <p:nvSpPr>
          <p:cNvPr id="22" name="TextBox 22"/>
          <p:cNvSpPr txBox="1"/>
          <p:nvPr/>
        </p:nvSpPr>
        <p:spPr>
          <a:xfrm>
            <a:off x="12372045" y="5837190"/>
            <a:ext cx="2939305" cy="509906"/>
          </a:xfrm>
          <a:prstGeom prst="rect">
            <a:avLst/>
          </a:prstGeom>
        </p:spPr>
        <p:txBody>
          <a:bodyPr lIns="0" tIns="0" rIns="0" bIns="0" rtlCol="0" anchor="t">
            <a:spAutoFit/>
          </a:bodyPr>
          <a:lstStyle/>
          <a:p>
            <a:pPr algn="ctr">
              <a:lnSpc>
                <a:spcPts val="3919"/>
              </a:lnSpc>
              <a:spcBef>
                <a:spcPct val="0"/>
              </a:spcBef>
            </a:pPr>
            <a:r>
              <a:rPr lang="en-US" sz="2799">
                <a:solidFill>
                  <a:srgbClr val="000000"/>
                </a:solidFill>
                <a:latin typeface="Poppins Bold"/>
              </a:rPr>
              <a:t>ȘCOLII</a:t>
            </a:r>
          </a:p>
        </p:txBody>
      </p:sp>
      <p:sp>
        <p:nvSpPr>
          <p:cNvPr id="23" name="TextBox 23"/>
          <p:cNvSpPr txBox="1"/>
          <p:nvPr/>
        </p:nvSpPr>
        <p:spPr>
          <a:xfrm>
            <a:off x="11300538" y="6493622"/>
            <a:ext cx="4660080" cy="1342390"/>
          </a:xfrm>
          <a:prstGeom prst="rect">
            <a:avLst/>
          </a:prstGeom>
        </p:spPr>
        <p:txBody>
          <a:bodyPr lIns="0" tIns="0" rIns="0" bIns="0" rtlCol="0" anchor="t">
            <a:spAutoFit/>
          </a:bodyPr>
          <a:lstStyle/>
          <a:p>
            <a:pPr marL="410209" lvl="1" indent="-205105" algn="just">
              <a:lnSpc>
                <a:spcPts val="2659"/>
              </a:lnSpc>
              <a:buFont typeface="Arial"/>
              <a:buChar char="•"/>
            </a:pPr>
            <a:r>
              <a:rPr lang="en-US" sz="1899">
                <a:solidFill>
                  <a:srgbClr val="000000"/>
                </a:solidFill>
                <a:latin typeface="Poppins"/>
              </a:rPr>
              <a:t>Sâ ofere informații</a:t>
            </a:r>
          </a:p>
          <a:p>
            <a:pPr marL="410209" lvl="1" indent="-205105" algn="just">
              <a:lnSpc>
                <a:spcPts val="2659"/>
              </a:lnSpc>
              <a:buFont typeface="Arial"/>
              <a:buChar char="•"/>
            </a:pPr>
            <a:r>
              <a:rPr lang="en-US" sz="1899">
                <a:solidFill>
                  <a:srgbClr val="000000"/>
                </a:solidFill>
                <a:latin typeface="Poppins"/>
              </a:rPr>
              <a:t>Disponibilitate</a:t>
            </a:r>
          </a:p>
          <a:p>
            <a:pPr marL="410209" lvl="1" indent="-205105" algn="just">
              <a:lnSpc>
                <a:spcPts val="2659"/>
              </a:lnSpc>
              <a:buFont typeface="Arial"/>
              <a:buChar char="•"/>
            </a:pPr>
            <a:r>
              <a:rPr lang="en-US" sz="1899">
                <a:solidFill>
                  <a:srgbClr val="000000"/>
                </a:solidFill>
                <a:latin typeface="Poppins"/>
              </a:rPr>
              <a:t>Ascultare</a:t>
            </a:r>
          </a:p>
          <a:p>
            <a:pPr algn="just">
              <a:lnSpc>
                <a:spcPts val="2659"/>
              </a:lnSpc>
            </a:pPr>
            <a:endParaRPr lang="en-US" sz="1899">
              <a:solidFill>
                <a:srgbClr val="000000"/>
              </a:solidFill>
              <a:latin typeface="Poppins"/>
            </a:endParaRPr>
          </a:p>
        </p:txBody>
      </p:sp>
      <p:sp>
        <p:nvSpPr>
          <p:cNvPr id="24" name="TextBox 24"/>
          <p:cNvSpPr txBox="1"/>
          <p:nvPr/>
        </p:nvSpPr>
        <p:spPr>
          <a:xfrm>
            <a:off x="1500561" y="6684440"/>
            <a:ext cx="6834485" cy="1009015"/>
          </a:xfrm>
          <a:prstGeom prst="rect">
            <a:avLst/>
          </a:prstGeom>
        </p:spPr>
        <p:txBody>
          <a:bodyPr lIns="0" tIns="0" rIns="0" bIns="0" rtlCol="0" anchor="t">
            <a:spAutoFit/>
          </a:bodyPr>
          <a:lstStyle/>
          <a:p>
            <a:pPr marL="410209" lvl="1" indent="-205105">
              <a:lnSpc>
                <a:spcPts val="2659"/>
              </a:lnSpc>
              <a:buFont typeface="Arial"/>
              <a:buChar char="•"/>
            </a:pPr>
            <a:r>
              <a:rPr lang="en-US" sz="1899">
                <a:solidFill>
                  <a:srgbClr val="000000"/>
                </a:solidFill>
                <a:latin typeface="Poppins"/>
              </a:rPr>
              <a:t>.Să  ofere sens școlii</a:t>
            </a:r>
          </a:p>
          <a:p>
            <a:pPr marL="410209" lvl="1" indent="-205105">
              <a:lnSpc>
                <a:spcPts val="2659"/>
              </a:lnSpc>
              <a:buFont typeface="Arial"/>
              <a:buChar char="•"/>
            </a:pPr>
            <a:r>
              <a:rPr lang="en-US" sz="1899">
                <a:solidFill>
                  <a:srgbClr val="000000"/>
                </a:solidFill>
                <a:latin typeface="Poppins"/>
              </a:rPr>
              <a:t> Să ofere  sens profesorilor</a:t>
            </a:r>
          </a:p>
          <a:p>
            <a:pPr marL="410209" lvl="1" indent="-205105">
              <a:lnSpc>
                <a:spcPts val="2659"/>
              </a:lnSpc>
              <a:buFont typeface="Arial"/>
              <a:buChar char="•"/>
            </a:pPr>
            <a:r>
              <a:rPr lang="en-US" sz="1899">
                <a:solidFill>
                  <a:srgbClr val="000000"/>
                </a:solidFill>
                <a:latin typeface="Poppins"/>
              </a:rPr>
              <a:t> Să ofere disponibilitatea de a se  întâlni cu profesorii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sp>
      <p:sp>
        <p:nvSpPr>
          <p:cNvPr id="3" name="Freeform 3"/>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sp>
      <p:grpSp>
        <p:nvGrpSpPr>
          <p:cNvPr id="4" name="Group 4"/>
          <p:cNvGrpSpPr/>
          <p:nvPr/>
        </p:nvGrpSpPr>
        <p:grpSpPr>
          <a:xfrm>
            <a:off x="1253256" y="3722918"/>
            <a:ext cx="7336279" cy="1501288"/>
            <a:chOff x="0" y="0"/>
            <a:chExt cx="1932189" cy="395401"/>
          </a:xfrm>
        </p:grpSpPr>
        <p:sp>
          <p:nvSpPr>
            <p:cNvPr id="5" name="Freeform 5"/>
            <p:cNvSpPr/>
            <p:nvPr/>
          </p:nvSpPr>
          <p:spPr>
            <a:xfrm>
              <a:off x="0" y="0"/>
              <a:ext cx="1932189" cy="395401"/>
            </a:xfrm>
            <a:custGeom>
              <a:avLst/>
              <a:gdLst/>
              <a:ahLst/>
              <a:cxnLst/>
              <a:rect l="l" t="t" r="r" b="b"/>
              <a:pathLst>
                <a:path w="1932189" h="395401">
                  <a:moveTo>
                    <a:pt x="105529" y="0"/>
                  </a:moveTo>
                  <a:lnTo>
                    <a:pt x="1826659" y="0"/>
                  </a:lnTo>
                  <a:cubicBezTo>
                    <a:pt x="1854647" y="0"/>
                    <a:pt x="1881489" y="11118"/>
                    <a:pt x="1901280" y="30909"/>
                  </a:cubicBezTo>
                  <a:cubicBezTo>
                    <a:pt x="1921070" y="50699"/>
                    <a:pt x="1932189" y="77541"/>
                    <a:pt x="1932189" y="105529"/>
                  </a:cubicBezTo>
                  <a:lnTo>
                    <a:pt x="1932189" y="289872"/>
                  </a:lnTo>
                  <a:cubicBezTo>
                    <a:pt x="1932189" y="317860"/>
                    <a:pt x="1921070" y="344701"/>
                    <a:pt x="1901280" y="364492"/>
                  </a:cubicBezTo>
                  <a:cubicBezTo>
                    <a:pt x="1881489" y="384283"/>
                    <a:pt x="1854647" y="395401"/>
                    <a:pt x="1826659" y="395401"/>
                  </a:cubicBezTo>
                  <a:lnTo>
                    <a:pt x="105529" y="395401"/>
                  </a:lnTo>
                  <a:cubicBezTo>
                    <a:pt x="77541" y="395401"/>
                    <a:pt x="50699" y="384283"/>
                    <a:pt x="30909" y="364492"/>
                  </a:cubicBezTo>
                  <a:cubicBezTo>
                    <a:pt x="11118" y="344701"/>
                    <a:pt x="0" y="317860"/>
                    <a:pt x="0" y="289872"/>
                  </a:cubicBezTo>
                  <a:lnTo>
                    <a:pt x="0" y="105529"/>
                  </a:lnTo>
                  <a:cubicBezTo>
                    <a:pt x="0" y="77541"/>
                    <a:pt x="11118" y="50699"/>
                    <a:pt x="30909" y="30909"/>
                  </a:cubicBezTo>
                  <a:cubicBezTo>
                    <a:pt x="50699" y="11118"/>
                    <a:pt x="77541" y="0"/>
                    <a:pt x="105529" y="0"/>
                  </a:cubicBezTo>
                  <a:close/>
                </a:path>
              </a:pathLst>
            </a:custGeom>
            <a:solidFill>
              <a:srgbClr val="FFBC00"/>
            </a:solidFill>
          </p:spPr>
        </p:sp>
        <p:sp>
          <p:nvSpPr>
            <p:cNvPr id="6" name="TextBox 6"/>
            <p:cNvSpPr txBox="1"/>
            <p:nvPr/>
          </p:nvSpPr>
          <p:spPr>
            <a:xfrm>
              <a:off x="0" y="-57150"/>
              <a:ext cx="1932189" cy="452551"/>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253256" y="6964606"/>
            <a:ext cx="7336279" cy="1501288"/>
            <a:chOff x="0" y="0"/>
            <a:chExt cx="1932189" cy="395401"/>
          </a:xfrm>
        </p:grpSpPr>
        <p:sp>
          <p:nvSpPr>
            <p:cNvPr id="8" name="Freeform 8"/>
            <p:cNvSpPr/>
            <p:nvPr/>
          </p:nvSpPr>
          <p:spPr>
            <a:xfrm>
              <a:off x="0" y="0"/>
              <a:ext cx="1932189" cy="395401"/>
            </a:xfrm>
            <a:custGeom>
              <a:avLst/>
              <a:gdLst/>
              <a:ahLst/>
              <a:cxnLst/>
              <a:rect l="l" t="t" r="r" b="b"/>
              <a:pathLst>
                <a:path w="1932189" h="395401">
                  <a:moveTo>
                    <a:pt x="105529" y="0"/>
                  </a:moveTo>
                  <a:lnTo>
                    <a:pt x="1826659" y="0"/>
                  </a:lnTo>
                  <a:cubicBezTo>
                    <a:pt x="1854647" y="0"/>
                    <a:pt x="1881489" y="11118"/>
                    <a:pt x="1901280" y="30909"/>
                  </a:cubicBezTo>
                  <a:cubicBezTo>
                    <a:pt x="1921070" y="50699"/>
                    <a:pt x="1932189" y="77541"/>
                    <a:pt x="1932189" y="105529"/>
                  </a:cubicBezTo>
                  <a:lnTo>
                    <a:pt x="1932189" y="289872"/>
                  </a:lnTo>
                  <a:cubicBezTo>
                    <a:pt x="1932189" y="317860"/>
                    <a:pt x="1921070" y="344701"/>
                    <a:pt x="1901280" y="364492"/>
                  </a:cubicBezTo>
                  <a:cubicBezTo>
                    <a:pt x="1881489" y="384283"/>
                    <a:pt x="1854647" y="395401"/>
                    <a:pt x="1826659" y="395401"/>
                  </a:cubicBezTo>
                  <a:lnTo>
                    <a:pt x="105529" y="395401"/>
                  </a:lnTo>
                  <a:cubicBezTo>
                    <a:pt x="77541" y="395401"/>
                    <a:pt x="50699" y="384283"/>
                    <a:pt x="30909" y="364492"/>
                  </a:cubicBezTo>
                  <a:cubicBezTo>
                    <a:pt x="11118" y="344701"/>
                    <a:pt x="0" y="317860"/>
                    <a:pt x="0" y="289872"/>
                  </a:cubicBezTo>
                  <a:lnTo>
                    <a:pt x="0" y="105529"/>
                  </a:lnTo>
                  <a:cubicBezTo>
                    <a:pt x="0" y="77541"/>
                    <a:pt x="11118" y="50699"/>
                    <a:pt x="30909" y="30909"/>
                  </a:cubicBezTo>
                  <a:cubicBezTo>
                    <a:pt x="50699" y="11118"/>
                    <a:pt x="77541" y="0"/>
                    <a:pt x="105529" y="0"/>
                  </a:cubicBezTo>
                  <a:close/>
                </a:path>
              </a:pathLst>
            </a:custGeom>
            <a:solidFill>
              <a:srgbClr val="FFBC00"/>
            </a:solidFill>
          </p:spPr>
        </p:sp>
        <p:sp>
          <p:nvSpPr>
            <p:cNvPr id="9" name="TextBox 9"/>
            <p:cNvSpPr txBox="1"/>
            <p:nvPr/>
          </p:nvSpPr>
          <p:spPr>
            <a:xfrm>
              <a:off x="0" y="-57150"/>
              <a:ext cx="1932189" cy="452551"/>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9698466" y="3722918"/>
            <a:ext cx="7336279" cy="1501288"/>
            <a:chOff x="0" y="0"/>
            <a:chExt cx="1932189" cy="395401"/>
          </a:xfrm>
        </p:grpSpPr>
        <p:sp>
          <p:nvSpPr>
            <p:cNvPr id="11" name="Freeform 11"/>
            <p:cNvSpPr/>
            <p:nvPr/>
          </p:nvSpPr>
          <p:spPr>
            <a:xfrm>
              <a:off x="0" y="0"/>
              <a:ext cx="1932189" cy="395401"/>
            </a:xfrm>
            <a:custGeom>
              <a:avLst/>
              <a:gdLst/>
              <a:ahLst/>
              <a:cxnLst/>
              <a:rect l="l" t="t" r="r" b="b"/>
              <a:pathLst>
                <a:path w="1932189" h="395401">
                  <a:moveTo>
                    <a:pt x="105529" y="0"/>
                  </a:moveTo>
                  <a:lnTo>
                    <a:pt x="1826659" y="0"/>
                  </a:lnTo>
                  <a:cubicBezTo>
                    <a:pt x="1854647" y="0"/>
                    <a:pt x="1881489" y="11118"/>
                    <a:pt x="1901280" y="30909"/>
                  </a:cubicBezTo>
                  <a:cubicBezTo>
                    <a:pt x="1921070" y="50699"/>
                    <a:pt x="1932189" y="77541"/>
                    <a:pt x="1932189" y="105529"/>
                  </a:cubicBezTo>
                  <a:lnTo>
                    <a:pt x="1932189" y="289872"/>
                  </a:lnTo>
                  <a:cubicBezTo>
                    <a:pt x="1932189" y="317860"/>
                    <a:pt x="1921070" y="344701"/>
                    <a:pt x="1901280" y="364492"/>
                  </a:cubicBezTo>
                  <a:cubicBezTo>
                    <a:pt x="1881489" y="384283"/>
                    <a:pt x="1854647" y="395401"/>
                    <a:pt x="1826659" y="395401"/>
                  </a:cubicBezTo>
                  <a:lnTo>
                    <a:pt x="105529" y="395401"/>
                  </a:lnTo>
                  <a:cubicBezTo>
                    <a:pt x="77541" y="395401"/>
                    <a:pt x="50699" y="384283"/>
                    <a:pt x="30909" y="364492"/>
                  </a:cubicBezTo>
                  <a:cubicBezTo>
                    <a:pt x="11118" y="344701"/>
                    <a:pt x="0" y="317860"/>
                    <a:pt x="0" y="289872"/>
                  </a:cubicBezTo>
                  <a:lnTo>
                    <a:pt x="0" y="105529"/>
                  </a:lnTo>
                  <a:cubicBezTo>
                    <a:pt x="0" y="77541"/>
                    <a:pt x="11118" y="50699"/>
                    <a:pt x="30909" y="30909"/>
                  </a:cubicBezTo>
                  <a:cubicBezTo>
                    <a:pt x="50699" y="11118"/>
                    <a:pt x="77541" y="0"/>
                    <a:pt x="105529" y="0"/>
                  </a:cubicBezTo>
                  <a:close/>
                </a:path>
              </a:pathLst>
            </a:custGeom>
            <a:solidFill>
              <a:srgbClr val="FFBC00"/>
            </a:solidFill>
          </p:spPr>
        </p:sp>
        <p:sp>
          <p:nvSpPr>
            <p:cNvPr id="12" name="TextBox 12"/>
            <p:cNvSpPr txBox="1"/>
            <p:nvPr/>
          </p:nvSpPr>
          <p:spPr>
            <a:xfrm>
              <a:off x="0" y="-57150"/>
              <a:ext cx="1932189" cy="452551"/>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9698466" y="6964606"/>
            <a:ext cx="7336279" cy="1501288"/>
            <a:chOff x="0" y="0"/>
            <a:chExt cx="1932189" cy="395401"/>
          </a:xfrm>
        </p:grpSpPr>
        <p:sp>
          <p:nvSpPr>
            <p:cNvPr id="14" name="Freeform 14"/>
            <p:cNvSpPr/>
            <p:nvPr/>
          </p:nvSpPr>
          <p:spPr>
            <a:xfrm>
              <a:off x="0" y="0"/>
              <a:ext cx="1932189" cy="395401"/>
            </a:xfrm>
            <a:custGeom>
              <a:avLst/>
              <a:gdLst/>
              <a:ahLst/>
              <a:cxnLst/>
              <a:rect l="l" t="t" r="r" b="b"/>
              <a:pathLst>
                <a:path w="1932189" h="395401">
                  <a:moveTo>
                    <a:pt x="105529" y="0"/>
                  </a:moveTo>
                  <a:lnTo>
                    <a:pt x="1826659" y="0"/>
                  </a:lnTo>
                  <a:cubicBezTo>
                    <a:pt x="1854647" y="0"/>
                    <a:pt x="1881489" y="11118"/>
                    <a:pt x="1901280" y="30909"/>
                  </a:cubicBezTo>
                  <a:cubicBezTo>
                    <a:pt x="1921070" y="50699"/>
                    <a:pt x="1932189" y="77541"/>
                    <a:pt x="1932189" y="105529"/>
                  </a:cubicBezTo>
                  <a:lnTo>
                    <a:pt x="1932189" y="289872"/>
                  </a:lnTo>
                  <a:cubicBezTo>
                    <a:pt x="1932189" y="317860"/>
                    <a:pt x="1921070" y="344701"/>
                    <a:pt x="1901280" y="364492"/>
                  </a:cubicBezTo>
                  <a:cubicBezTo>
                    <a:pt x="1881489" y="384283"/>
                    <a:pt x="1854647" y="395401"/>
                    <a:pt x="1826659" y="395401"/>
                  </a:cubicBezTo>
                  <a:lnTo>
                    <a:pt x="105529" y="395401"/>
                  </a:lnTo>
                  <a:cubicBezTo>
                    <a:pt x="77541" y="395401"/>
                    <a:pt x="50699" y="384283"/>
                    <a:pt x="30909" y="364492"/>
                  </a:cubicBezTo>
                  <a:cubicBezTo>
                    <a:pt x="11118" y="344701"/>
                    <a:pt x="0" y="317860"/>
                    <a:pt x="0" y="289872"/>
                  </a:cubicBezTo>
                  <a:lnTo>
                    <a:pt x="0" y="105529"/>
                  </a:lnTo>
                  <a:cubicBezTo>
                    <a:pt x="0" y="77541"/>
                    <a:pt x="11118" y="50699"/>
                    <a:pt x="30909" y="30909"/>
                  </a:cubicBezTo>
                  <a:cubicBezTo>
                    <a:pt x="50699" y="11118"/>
                    <a:pt x="77541" y="0"/>
                    <a:pt x="105529" y="0"/>
                  </a:cubicBezTo>
                  <a:close/>
                </a:path>
              </a:pathLst>
            </a:custGeom>
            <a:solidFill>
              <a:srgbClr val="FFBC00"/>
            </a:solidFill>
          </p:spPr>
        </p:sp>
        <p:sp>
          <p:nvSpPr>
            <p:cNvPr id="15" name="TextBox 15"/>
            <p:cNvSpPr txBox="1"/>
            <p:nvPr/>
          </p:nvSpPr>
          <p:spPr>
            <a:xfrm>
              <a:off x="0" y="-57150"/>
              <a:ext cx="1932189" cy="452551"/>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3866281" y="685800"/>
            <a:ext cx="10555438" cy="2057400"/>
            <a:chOff x="0" y="0"/>
            <a:chExt cx="2780033" cy="541867"/>
          </a:xfrm>
        </p:grpSpPr>
        <p:sp>
          <p:nvSpPr>
            <p:cNvPr id="17" name="Freeform 17"/>
            <p:cNvSpPr/>
            <p:nvPr/>
          </p:nvSpPr>
          <p:spPr>
            <a:xfrm>
              <a:off x="0" y="0"/>
              <a:ext cx="2780033" cy="541867"/>
            </a:xfrm>
            <a:custGeom>
              <a:avLst/>
              <a:gdLst/>
              <a:ahLst/>
              <a:cxnLst/>
              <a:rect l="l" t="t" r="r" b="b"/>
              <a:pathLst>
                <a:path w="2780033" h="541867">
                  <a:moveTo>
                    <a:pt x="67478" y="0"/>
                  </a:moveTo>
                  <a:lnTo>
                    <a:pt x="2712556" y="0"/>
                  </a:lnTo>
                  <a:cubicBezTo>
                    <a:pt x="2730452" y="0"/>
                    <a:pt x="2747615" y="7109"/>
                    <a:pt x="2760270" y="19764"/>
                  </a:cubicBezTo>
                  <a:cubicBezTo>
                    <a:pt x="2772924" y="32418"/>
                    <a:pt x="2780033" y="49581"/>
                    <a:pt x="2780033" y="67478"/>
                  </a:cubicBezTo>
                  <a:lnTo>
                    <a:pt x="2780033" y="474389"/>
                  </a:lnTo>
                  <a:cubicBezTo>
                    <a:pt x="2780033" y="511656"/>
                    <a:pt x="2749822" y="541867"/>
                    <a:pt x="2712556" y="541867"/>
                  </a:cubicBezTo>
                  <a:lnTo>
                    <a:pt x="67478" y="541867"/>
                  </a:lnTo>
                  <a:cubicBezTo>
                    <a:pt x="30211" y="541867"/>
                    <a:pt x="0" y="511656"/>
                    <a:pt x="0" y="474389"/>
                  </a:cubicBezTo>
                  <a:lnTo>
                    <a:pt x="0" y="67478"/>
                  </a:lnTo>
                  <a:cubicBezTo>
                    <a:pt x="0" y="30211"/>
                    <a:pt x="30211" y="0"/>
                    <a:pt x="67478" y="0"/>
                  </a:cubicBezTo>
                  <a:close/>
                </a:path>
              </a:pathLst>
            </a:custGeom>
            <a:solidFill>
              <a:srgbClr val="FFBC00"/>
            </a:solidFill>
          </p:spPr>
        </p:sp>
        <p:sp>
          <p:nvSpPr>
            <p:cNvPr id="18" name="TextBox 18"/>
            <p:cNvSpPr txBox="1"/>
            <p:nvPr/>
          </p:nvSpPr>
          <p:spPr>
            <a:xfrm>
              <a:off x="0" y="-57150"/>
              <a:ext cx="2780033" cy="599017"/>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7689073" y="2930512"/>
            <a:ext cx="3086100" cy="3086100"/>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sp>
        <p:sp>
          <p:nvSpPr>
            <p:cNvPr id="21" name="TextBox 21"/>
            <p:cNvSpPr txBox="1"/>
            <p:nvPr/>
          </p:nvSpPr>
          <p:spPr>
            <a:xfrm>
              <a:off x="76200" y="0"/>
              <a:ext cx="660400" cy="736600"/>
            </a:xfrm>
            <a:prstGeom prst="rect">
              <a:avLst/>
            </a:prstGeom>
          </p:spPr>
          <p:txBody>
            <a:bodyPr lIns="50800" tIns="50800" rIns="50800" bIns="50800" rtlCol="0" anchor="ctr"/>
            <a:lstStyle/>
            <a:p>
              <a:pPr algn="ctr">
                <a:lnSpc>
                  <a:spcPts val="4059"/>
                </a:lnSpc>
              </a:pPr>
              <a:r>
                <a:rPr lang="en-US" sz="2899">
                  <a:solidFill>
                    <a:srgbClr val="000000"/>
                  </a:solidFill>
                  <a:latin typeface="Poppins Bold"/>
                </a:rPr>
                <a:t>Familia</a:t>
              </a:r>
            </a:p>
          </p:txBody>
        </p:sp>
      </p:grpSp>
      <p:grpSp>
        <p:nvGrpSpPr>
          <p:cNvPr id="22" name="Group 22"/>
          <p:cNvGrpSpPr/>
          <p:nvPr/>
        </p:nvGrpSpPr>
        <p:grpSpPr>
          <a:xfrm>
            <a:off x="7689073" y="6172200"/>
            <a:ext cx="3086100" cy="3086100"/>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sp>
        <p:sp>
          <p:nvSpPr>
            <p:cNvPr id="24" name="TextBox 24"/>
            <p:cNvSpPr txBox="1"/>
            <p:nvPr/>
          </p:nvSpPr>
          <p:spPr>
            <a:xfrm>
              <a:off x="76200" y="-19050"/>
              <a:ext cx="660400" cy="755650"/>
            </a:xfrm>
            <a:prstGeom prst="rect">
              <a:avLst/>
            </a:prstGeom>
          </p:spPr>
          <p:txBody>
            <a:bodyPr lIns="50800" tIns="50800" rIns="50800" bIns="50800" rtlCol="0" anchor="ctr"/>
            <a:lstStyle/>
            <a:p>
              <a:pPr algn="ctr">
                <a:lnSpc>
                  <a:spcPts val="4619"/>
                </a:lnSpc>
              </a:pPr>
              <a:r>
                <a:rPr lang="en-US" sz="3299">
                  <a:solidFill>
                    <a:srgbClr val="000000"/>
                  </a:solidFill>
                  <a:latin typeface="Poppins Bold"/>
                </a:rPr>
                <a:t>Școala</a:t>
              </a:r>
            </a:p>
          </p:txBody>
        </p:sp>
      </p:grpSp>
      <p:sp>
        <p:nvSpPr>
          <p:cNvPr id="25" name="TextBox 25"/>
          <p:cNvSpPr txBox="1"/>
          <p:nvPr/>
        </p:nvSpPr>
        <p:spPr>
          <a:xfrm>
            <a:off x="4921395" y="1019175"/>
            <a:ext cx="8445210" cy="1247775"/>
          </a:xfrm>
          <a:prstGeom prst="rect">
            <a:avLst/>
          </a:prstGeom>
        </p:spPr>
        <p:txBody>
          <a:bodyPr lIns="0" tIns="0" rIns="0" bIns="0" rtlCol="0" anchor="t">
            <a:spAutoFit/>
          </a:bodyPr>
          <a:lstStyle/>
          <a:p>
            <a:pPr algn="ctr">
              <a:lnSpc>
                <a:spcPts val="4920"/>
              </a:lnSpc>
            </a:pPr>
            <a:r>
              <a:rPr lang="en-US" sz="4100">
                <a:solidFill>
                  <a:srgbClr val="000000"/>
                </a:solidFill>
                <a:latin typeface="League Spartan Bold"/>
              </a:rPr>
              <a:t>CREAREA UNEI RELAȚII PENTRU SUSȚINEREA COPIILOR</a:t>
            </a:r>
          </a:p>
        </p:txBody>
      </p:sp>
      <p:sp>
        <p:nvSpPr>
          <p:cNvPr id="26" name="TextBox 26"/>
          <p:cNvSpPr txBox="1"/>
          <p:nvPr/>
        </p:nvSpPr>
        <p:spPr>
          <a:xfrm>
            <a:off x="2153717" y="4057636"/>
            <a:ext cx="5535356" cy="677546"/>
          </a:xfrm>
          <a:prstGeom prst="rect">
            <a:avLst/>
          </a:prstGeom>
        </p:spPr>
        <p:txBody>
          <a:bodyPr lIns="0" tIns="0" rIns="0" bIns="0" rtlCol="0" anchor="t">
            <a:spAutoFit/>
          </a:bodyPr>
          <a:lstStyle/>
          <a:p>
            <a:pPr algn="ctr">
              <a:lnSpc>
                <a:spcPts val="5179"/>
              </a:lnSpc>
              <a:spcBef>
                <a:spcPct val="0"/>
              </a:spcBef>
            </a:pPr>
            <a:r>
              <a:rPr lang="en-US" sz="3699">
                <a:solidFill>
                  <a:srgbClr val="000000"/>
                </a:solidFill>
                <a:latin typeface="Poppins Bold"/>
              </a:rPr>
              <a:t>BUNĂSTARE ÎN FAMILIE</a:t>
            </a:r>
          </a:p>
        </p:txBody>
      </p:sp>
      <p:sp>
        <p:nvSpPr>
          <p:cNvPr id="27" name="TextBox 27"/>
          <p:cNvSpPr txBox="1"/>
          <p:nvPr/>
        </p:nvSpPr>
        <p:spPr>
          <a:xfrm>
            <a:off x="10815317" y="4086211"/>
            <a:ext cx="4678550" cy="1137995"/>
          </a:xfrm>
          <a:prstGeom prst="rect">
            <a:avLst/>
          </a:prstGeom>
        </p:spPr>
        <p:txBody>
          <a:bodyPr lIns="0" tIns="0" rIns="0" bIns="0" rtlCol="0" anchor="t">
            <a:spAutoFit/>
          </a:bodyPr>
          <a:lstStyle/>
          <a:p>
            <a:pPr algn="ctr">
              <a:lnSpc>
                <a:spcPts val="4497"/>
              </a:lnSpc>
              <a:spcBef>
                <a:spcPct val="0"/>
              </a:spcBef>
            </a:pPr>
            <a:r>
              <a:rPr lang="en-US" sz="3212">
                <a:solidFill>
                  <a:srgbClr val="000000"/>
                </a:solidFill>
                <a:latin typeface="Poppins Bold"/>
              </a:rPr>
              <a:t>BUNĂSTAREA COPILULUI</a:t>
            </a:r>
          </a:p>
        </p:txBody>
      </p:sp>
      <p:sp>
        <p:nvSpPr>
          <p:cNvPr id="28" name="TextBox 28"/>
          <p:cNvSpPr txBox="1"/>
          <p:nvPr/>
        </p:nvSpPr>
        <p:spPr>
          <a:xfrm>
            <a:off x="2153717" y="7248700"/>
            <a:ext cx="5535356" cy="717551"/>
          </a:xfrm>
          <a:prstGeom prst="rect">
            <a:avLst/>
          </a:prstGeom>
        </p:spPr>
        <p:txBody>
          <a:bodyPr lIns="0" tIns="0" rIns="0" bIns="0" rtlCol="0" anchor="t">
            <a:spAutoFit/>
          </a:bodyPr>
          <a:lstStyle/>
          <a:p>
            <a:pPr algn="ctr">
              <a:lnSpc>
                <a:spcPts val="5599"/>
              </a:lnSpc>
              <a:spcBef>
                <a:spcPct val="0"/>
              </a:spcBef>
            </a:pPr>
            <a:r>
              <a:rPr lang="en-US" sz="3999">
                <a:solidFill>
                  <a:srgbClr val="000000"/>
                </a:solidFill>
                <a:latin typeface="Poppins Bold"/>
              </a:rPr>
              <a:t>COLABORARE</a:t>
            </a:r>
          </a:p>
        </p:txBody>
      </p:sp>
      <p:sp>
        <p:nvSpPr>
          <p:cNvPr id="29" name="Freeform 29"/>
          <p:cNvSpPr/>
          <p:nvPr/>
        </p:nvSpPr>
        <p:spPr>
          <a:xfrm>
            <a:off x="-1254131" y="-690757"/>
            <a:ext cx="3840627" cy="5012238"/>
          </a:xfrm>
          <a:custGeom>
            <a:avLst/>
            <a:gdLst/>
            <a:ahLst/>
            <a:cxnLst/>
            <a:rect l="l" t="t" r="r" b="b"/>
            <a:pathLst>
              <a:path w="3840627" h="5012238">
                <a:moveTo>
                  <a:pt x="0" y="0"/>
                </a:moveTo>
                <a:lnTo>
                  <a:pt x="3840627" y="0"/>
                </a:lnTo>
                <a:lnTo>
                  <a:pt x="3840627" y="5012238"/>
                </a:lnTo>
                <a:lnTo>
                  <a:pt x="0" y="501223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0" name="Freeform 30"/>
          <p:cNvSpPr/>
          <p:nvPr/>
        </p:nvSpPr>
        <p:spPr>
          <a:xfrm flipH="1">
            <a:off x="15701504" y="-690757"/>
            <a:ext cx="3840627" cy="5012238"/>
          </a:xfrm>
          <a:custGeom>
            <a:avLst/>
            <a:gdLst/>
            <a:ahLst/>
            <a:cxnLst/>
            <a:rect l="l" t="t" r="r" b="b"/>
            <a:pathLst>
              <a:path w="3840627" h="5012238">
                <a:moveTo>
                  <a:pt x="3840627" y="0"/>
                </a:moveTo>
                <a:lnTo>
                  <a:pt x="0" y="0"/>
                </a:lnTo>
                <a:lnTo>
                  <a:pt x="0" y="5012238"/>
                </a:lnTo>
                <a:lnTo>
                  <a:pt x="3840627" y="5012238"/>
                </a:lnTo>
                <a:lnTo>
                  <a:pt x="3840627"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1" name="TextBox 31"/>
          <p:cNvSpPr txBox="1"/>
          <p:nvPr/>
        </p:nvSpPr>
        <p:spPr>
          <a:xfrm>
            <a:off x="10598927" y="7248700"/>
            <a:ext cx="5535356" cy="717551"/>
          </a:xfrm>
          <a:prstGeom prst="rect">
            <a:avLst/>
          </a:prstGeom>
        </p:spPr>
        <p:txBody>
          <a:bodyPr lIns="0" tIns="0" rIns="0" bIns="0" rtlCol="0" anchor="t">
            <a:spAutoFit/>
          </a:bodyPr>
          <a:lstStyle/>
          <a:p>
            <a:pPr algn="ctr">
              <a:lnSpc>
                <a:spcPts val="5599"/>
              </a:lnSpc>
              <a:spcBef>
                <a:spcPct val="0"/>
              </a:spcBef>
            </a:pPr>
            <a:r>
              <a:rPr lang="en-US" sz="3999">
                <a:solidFill>
                  <a:srgbClr val="000000"/>
                </a:solidFill>
                <a:latin typeface="Poppins Bold"/>
              </a:rPr>
              <a:t>DISPONIBILITATE</a:t>
            </a:r>
          </a:p>
        </p:txBody>
      </p:sp>
      <p:grpSp>
        <p:nvGrpSpPr>
          <p:cNvPr id="32" name="Group 32"/>
          <p:cNvGrpSpPr/>
          <p:nvPr/>
        </p:nvGrpSpPr>
        <p:grpSpPr>
          <a:xfrm>
            <a:off x="-1156122" y="9775091"/>
            <a:ext cx="19491312" cy="1023818"/>
            <a:chOff x="0" y="0"/>
            <a:chExt cx="5133514" cy="269647"/>
          </a:xfrm>
        </p:grpSpPr>
        <p:sp>
          <p:nvSpPr>
            <p:cNvPr id="33" name="Freeform 33"/>
            <p:cNvSpPr/>
            <p:nvPr/>
          </p:nvSpPr>
          <p:spPr>
            <a:xfrm>
              <a:off x="0" y="0"/>
              <a:ext cx="5133514" cy="269647"/>
            </a:xfrm>
            <a:custGeom>
              <a:avLst/>
              <a:gdLst/>
              <a:ahLst/>
              <a:cxnLst/>
              <a:rect l="l" t="t" r="r" b="b"/>
              <a:pathLst>
                <a:path w="5133514" h="269647">
                  <a:moveTo>
                    <a:pt x="0" y="0"/>
                  </a:moveTo>
                  <a:lnTo>
                    <a:pt x="5133514" y="0"/>
                  </a:lnTo>
                  <a:lnTo>
                    <a:pt x="5133514" y="269647"/>
                  </a:lnTo>
                  <a:lnTo>
                    <a:pt x="0" y="269647"/>
                  </a:lnTo>
                  <a:close/>
                </a:path>
              </a:pathLst>
            </a:custGeom>
            <a:solidFill>
              <a:srgbClr val="FFBC00"/>
            </a:solidFill>
          </p:spPr>
        </p:sp>
        <p:sp>
          <p:nvSpPr>
            <p:cNvPr id="34" name="TextBox 34"/>
            <p:cNvSpPr txBox="1"/>
            <p:nvPr/>
          </p:nvSpPr>
          <p:spPr>
            <a:xfrm>
              <a:off x="0" y="-57150"/>
              <a:ext cx="5133514" cy="326797"/>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687</Words>
  <Application>Microsoft Office PowerPoint</Application>
  <PresentationFormat>Custom</PresentationFormat>
  <Paragraphs>96</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Poppins</vt:lpstr>
      <vt:lpstr>League Spartan</vt:lpstr>
      <vt:lpstr>League Spartan Bold</vt:lpstr>
      <vt:lpstr>Arial</vt:lpstr>
      <vt:lpstr>Poppins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F4_PRESCHOOL_ERASMUS_PLUS_MARTIE_2024_TUDOSA_ZOTA</dc:title>
  <cp:lastModifiedBy>gabi</cp:lastModifiedBy>
  <cp:revision>2</cp:revision>
  <dcterms:created xsi:type="dcterms:W3CDTF">2006-08-16T00:00:00Z</dcterms:created>
  <dcterms:modified xsi:type="dcterms:W3CDTF">2024-03-29T16:41:09Z</dcterms:modified>
  <dc:identifier>DAF_SOmnWZg</dc:identifier>
</cp:coreProperties>
</file>